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5"/>
    <p:sldMasterId id="2147483710" r:id="rId6"/>
    <p:sldMasterId id="214748371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Roboto"/>
      <p:regular r:id="rId49"/>
      <p:bold r:id="rId50"/>
      <p:italic r:id="rId51"/>
      <p:boldItalic r:id="rId52"/>
    </p:embeddedFont>
    <p:embeddedFont>
      <p:font typeface="PT Serif"/>
      <p:regular r:id="rId53"/>
      <p:bold r:id="rId54"/>
      <p:italic r:id="rId55"/>
      <p:boldItalic r:id="rId56"/>
    </p:embeddedFont>
    <p:embeddedFont>
      <p:font typeface="Libre Baskerville"/>
      <p:regular r:id="rId57"/>
      <p:bold r:id="rId58"/>
      <p:italic r:id="rId59"/>
    </p:embeddedFont>
    <p:embeddedFont>
      <p:font typeface="Fira Sans"/>
      <p:regular r:id="rId60"/>
      <p:bold r:id="rId61"/>
      <p:italic r:id="rId62"/>
      <p:boldItalic r:id="rId63"/>
    </p:embeddedFont>
    <p:embeddedFont>
      <p:font typeface="Quattrocento Sans"/>
      <p:regular r:id="rId64"/>
      <p:bold r:id="rId65"/>
      <p:italic r:id="rId66"/>
      <p:boldItalic r:id="rId67"/>
    </p:embeddedFont>
    <p:embeddedFont>
      <p:font typeface="PT Sans"/>
      <p:regular r:id="rId68"/>
      <p:bold r:id="rId69"/>
      <p:italic r:id="rId70"/>
      <p:boldItalic r:id="rId71"/>
    </p:embeddedFont>
    <p:embeddedFont>
      <p:font typeface="Century Gothic"/>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00734F-D49B-4685-940D-C343FB6EED7E}">
  <a:tblStyle styleId="{A700734F-D49B-4685-940D-C343FB6EED7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CenturyGothic-bold.fntdata"/><Relationship Id="rId72" Type="http://schemas.openxmlformats.org/officeDocument/2006/relationships/font" Target="fonts/CenturyGothic-regular.fntdata"/><Relationship Id="rId31" Type="http://schemas.openxmlformats.org/officeDocument/2006/relationships/slide" Target="slides/slide23.xml"/><Relationship Id="rId75" Type="http://schemas.openxmlformats.org/officeDocument/2006/relationships/font" Target="fonts/CenturyGothic-boldItalic.fntdata"/><Relationship Id="rId30" Type="http://schemas.openxmlformats.org/officeDocument/2006/relationships/slide" Target="slides/slide22.xml"/><Relationship Id="rId74" Type="http://schemas.openxmlformats.org/officeDocument/2006/relationships/font" Target="fonts/CenturyGothic-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FiraSans-italic.fntdata"/><Relationship Id="rId61" Type="http://schemas.openxmlformats.org/officeDocument/2006/relationships/font" Target="fonts/FiraSans-bold.fntdata"/><Relationship Id="rId20" Type="http://schemas.openxmlformats.org/officeDocument/2006/relationships/slide" Target="slides/slide12.xml"/><Relationship Id="rId64" Type="http://schemas.openxmlformats.org/officeDocument/2006/relationships/font" Target="fonts/QuattrocentoSans-regular.fntdata"/><Relationship Id="rId63" Type="http://schemas.openxmlformats.org/officeDocument/2006/relationships/font" Target="fonts/FiraSans-boldItalic.fntdata"/><Relationship Id="rId22" Type="http://schemas.openxmlformats.org/officeDocument/2006/relationships/slide" Target="slides/slide14.xml"/><Relationship Id="rId66" Type="http://schemas.openxmlformats.org/officeDocument/2006/relationships/font" Target="fonts/QuattrocentoSans-italic.fntdata"/><Relationship Id="rId21" Type="http://schemas.openxmlformats.org/officeDocument/2006/relationships/slide" Target="slides/slide13.xml"/><Relationship Id="rId65" Type="http://schemas.openxmlformats.org/officeDocument/2006/relationships/font" Target="fonts/QuattrocentoSans-bold.fntdata"/><Relationship Id="rId24" Type="http://schemas.openxmlformats.org/officeDocument/2006/relationships/slide" Target="slides/slide16.xml"/><Relationship Id="rId68" Type="http://schemas.openxmlformats.org/officeDocument/2006/relationships/font" Target="fonts/PTSans-regular.fntdata"/><Relationship Id="rId23" Type="http://schemas.openxmlformats.org/officeDocument/2006/relationships/slide" Target="slides/slide15.xml"/><Relationship Id="rId67" Type="http://schemas.openxmlformats.org/officeDocument/2006/relationships/font" Target="fonts/QuattrocentoSans-boldItalic.fntdata"/><Relationship Id="rId60" Type="http://schemas.openxmlformats.org/officeDocument/2006/relationships/font" Target="fonts/FiraSans-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TSans-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PTSerif-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PTSerif-italic.fntdata"/><Relationship Id="rId10" Type="http://schemas.openxmlformats.org/officeDocument/2006/relationships/slide" Target="slides/slide2.xml"/><Relationship Id="rId54" Type="http://schemas.openxmlformats.org/officeDocument/2006/relationships/font" Target="fonts/PTSerif-bold.fntdata"/><Relationship Id="rId13" Type="http://schemas.openxmlformats.org/officeDocument/2006/relationships/slide" Target="slides/slide5.xml"/><Relationship Id="rId57" Type="http://schemas.openxmlformats.org/officeDocument/2006/relationships/font" Target="fonts/LibreBaskerville-regular.fntdata"/><Relationship Id="rId12" Type="http://schemas.openxmlformats.org/officeDocument/2006/relationships/slide" Target="slides/slide4.xml"/><Relationship Id="rId56" Type="http://schemas.openxmlformats.org/officeDocument/2006/relationships/font" Target="fonts/PTSerif-boldItalic.fntdata"/><Relationship Id="rId15" Type="http://schemas.openxmlformats.org/officeDocument/2006/relationships/slide" Target="slides/slide7.xml"/><Relationship Id="rId59" Type="http://schemas.openxmlformats.org/officeDocument/2006/relationships/font" Target="fonts/LibreBaskerville-italic.fntdata"/><Relationship Id="rId14" Type="http://schemas.openxmlformats.org/officeDocument/2006/relationships/slide" Target="slides/slide6.xml"/><Relationship Id="rId58" Type="http://schemas.openxmlformats.org/officeDocument/2006/relationships/font" Target="fonts/LibreBaskerville-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ch.europa.eu/sites/default/files/171121_FCH2JU_Application-Package_WG1_Heavy%20duty%20trucks%20%28ID%202910560%29%20%28ID%202911646%29.pdf"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Alex and this is our proposal for the Shell Hydrogen project of Stanford’s Cleantech Hackathon, specifically </a:t>
            </a:r>
            <a:r>
              <a:rPr lang="en"/>
              <a:t>targeting</a:t>
            </a:r>
            <a:r>
              <a:rPr lang="en"/>
              <a:t> heavy-duty trucks. Please note that although we’ve done our best to keep this presentation concise, we don’t have time to cover everything and so more information will be provided in the appendix.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4c865808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4c86580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it is estimated </a:t>
            </a:r>
            <a:r>
              <a:rPr lang="en"/>
              <a:t>that</a:t>
            </a:r>
            <a:r>
              <a:rPr lang="en"/>
              <a:t> by 2025, hydrogen for long-haul and regional </a:t>
            </a:r>
            <a:r>
              <a:rPr lang="en"/>
              <a:t>transportation</a:t>
            </a:r>
            <a:r>
              <a:rPr lang="en"/>
              <a:t> will be cost-competitive with diesel for truck fleet managers.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4fbb74302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high price of hydrogen is currently the main factor preventing them from investing. As shown on the right, two-thirds of the cost associated with fuel cell trucks is the cost of the hydrogen itself.</a:t>
            </a:r>
            <a:endParaRPr/>
          </a:p>
        </p:txBody>
      </p:sp>
      <p:sp>
        <p:nvSpPr>
          <p:cNvPr id="393" name="Google Shape;393;g74fbb74302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4e1eb939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4e1eb939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this further, we see that hydrogen is expensive because of the high cost of H2 production and distribution. On site-electrolysis, tank trucks, and pipelines are all cost-prohibitive, and so our plan with our business model is to minimize both of these as much as possible.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3e99b6182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business model we propose the starfish distribution</a:t>
            </a:r>
            <a:endParaRPr/>
          </a:p>
        </p:txBody>
      </p:sp>
      <p:sp>
        <p:nvSpPr>
          <p:cNvPr id="410" name="Google Shape;410;g83e99b618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4fbb7430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4fbb7430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consider we have a place called A. This is where our only production center will be and where all the trucks will pass going from one destination to another destination. This is to minimize the cost of production.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now have one truck that has to go to place C. The circle shows the range that can be covered by truck x. The completely filled tank of truck x covers more than twice the distance of A to 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the truck can empty its excess of hydrogen in fuel station B before it returns to place A. So there is no external transport needed to transport hydrogen to refuel station B. Of course the truck company gets repaid for the delivered hydrogen. The price difference between bought and sold hydrogen will reflect the available volume at place 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if another truck want to go to place D and twice the distance between A and D can’t be covered by a completly filled tank, truck y has to refill at fuel station B. We can repeat this sytem in different directions to get a starfish like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4ef7b174d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big advantages for Shell: the big production center in A reduces due to economics of scale their production costs. Next to that they </a:t>
            </a:r>
            <a:r>
              <a:rPr lang="en"/>
              <a:t>don't</a:t>
            </a:r>
            <a:r>
              <a:rPr lang="en"/>
              <a:t> have to pay for the installation of pipes or an external transport company </a:t>
            </a:r>
            <a:r>
              <a:rPr lang="en"/>
              <a:t>which</a:t>
            </a:r>
            <a:r>
              <a:rPr lang="en"/>
              <a:t> makes the cost of transport smaller. The truck fleet manager benefits from this system due to the reduced hydrogen price at place B. In addition they can gain extra money by optimizing their transport of hydrogen.</a:t>
            </a:r>
            <a:r>
              <a:rPr lang="en"/>
              <a:t>.</a:t>
            </a:r>
            <a:endParaRPr>
              <a:solidFill>
                <a:srgbClr val="FF0000"/>
              </a:solidFill>
            </a:endParaRPr>
          </a:p>
        </p:txBody>
      </p:sp>
      <p:sp>
        <p:nvSpPr>
          <p:cNvPr id="450" name="Google Shape;450;g74ef7b174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4fbb74302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steps for Shell are to equip each fuel station with a safe and reliable discharging system. Secondly there should be built a software system for both Shell and the truck fleet manager.</a:t>
            </a:r>
            <a:endParaRPr/>
          </a:p>
          <a:p>
            <a:pPr indent="0" lvl="0" marL="0" rtl="0" algn="l">
              <a:spcBef>
                <a:spcPts val="0"/>
              </a:spcBef>
              <a:spcAft>
                <a:spcPts val="0"/>
              </a:spcAft>
              <a:buNone/>
            </a:pPr>
            <a:r>
              <a:rPr lang="en"/>
              <a:t>As last point a sensitivity analysis should be executed by both Shell and the fleet truck manager to determine the ideal balance between range and payload. Regarding this last point, we found that most trucks reach faster their volume limit rather than their mass limit</a:t>
            </a:r>
            <a:endParaRPr/>
          </a:p>
        </p:txBody>
      </p:sp>
      <p:sp>
        <p:nvSpPr>
          <p:cNvPr id="465" name="Google Shape;465;g74fbb74302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4ef7b174d_2_1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screen for Shell would look like. Important for Shell is to control the mass of hydrogen available in each fuel station. To act on changes in storage, Shell will change the prices at the fuel stations to give an incentive to the truck </a:t>
            </a:r>
            <a:r>
              <a:rPr lang="en"/>
              <a:t>fleet</a:t>
            </a:r>
            <a:r>
              <a:rPr lang="en"/>
              <a:t> managers to dispense their excess of hydrogen.</a:t>
            </a:r>
            <a:endParaRPr/>
          </a:p>
        </p:txBody>
      </p:sp>
      <p:sp>
        <p:nvSpPr>
          <p:cNvPr id="476" name="Google Shape;476;g74ef7b174d_2_1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4fbb74302_2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screen for the truck fleet owner shows the location of each truck and the different prices at each fuel station. When the incentive is there, they can give their instructions to the truck drivers to optimize their earnings.</a:t>
            </a:r>
            <a:endParaRPr/>
          </a:p>
        </p:txBody>
      </p:sp>
      <p:sp>
        <p:nvSpPr>
          <p:cNvPr id="492" name="Google Shape;492;g74fbb74302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4fbb74302_2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software will be used to send the trucks to our refueling stations to deliver hydrogen. </a:t>
            </a:r>
            <a:endParaRPr/>
          </a:p>
          <a:p>
            <a:pPr indent="0" lvl="0" marL="0" rtl="0" algn="l">
              <a:spcBef>
                <a:spcPts val="0"/>
              </a:spcBef>
              <a:spcAft>
                <a:spcPts val="0"/>
              </a:spcAft>
              <a:buNone/>
            </a:pPr>
            <a:r>
              <a:rPr lang="en"/>
              <a:t>But where will be located the production unit ? Do you remember our starfish model ? This is our point 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produce our green hydrogen thanks to a renewable current source used in the alkalyne electrolysis process. </a:t>
            </a:r>
            <a:endParaRPr/>
          </a:p>
          <a:p>
            <a:pPr indent="0" lvl="0" marL="0" rtl="0" algn="l">
              <a:spcBef>
                <a:spcPts val="0"/>
              </a:spcBef>
              <a:spcAft>
                <a:spcPts val="0"/>
              </a:spcAft>
              <a:buNone/>
            </a:pPr>
            <a:r>
              <a:rPr lang="en"/>
              <a:t>To achieve this, we need a rough material source, a power source and a market which is ready to take part of the model.</a:t>
            </a:r>
            <a:endParaRPr/>
          </a:p>
          <a:p>
            <a:pPr indent="0" lvl="0" marL="0" rtl="0" algn="l">
              <a:spcBef>
                <a:spcPts val="0"/>
              </a:spcBef>
              <a:spcAft>
                <a:spcPts val="0"/>
              </a:spcAft>
              <a:buNone/>
            </a:pPr>
            <a:r>
              <a:t/>
            </a:r>
            <a:endParaRPr/>
          </a:p>
        </p:txBody>
      </p:sp>
      <p:sp>
        <p:nvSpPr>
          <p:cNvPr id="507" name="Google Shape;507;g74fbb74302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4c68a0e43_2_3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74c68a0e43_2_3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About us: we are the French-Canadian Entente, and what’s cool is that Chloe and I live in Vancouver, Canada, but William and Gaetan, who we met online, live in Paris. We’ve made this entire project in the last week with a 9 hour time difference and 5000 miles apart. We think it would make a good advertisement for zoom</a:t>
            </a:r>
            <a:endParaRPr/>
          </a:p>
        </p:txBody>
      </p:sp>
      <p:sp>
        <p:nvSpPr>
          <p:cNvPr id="293" name="Google Shape;293;g74c68a0e43_2_3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4ef7b174d_3_17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to look at is the market. Our point A must be located in a central location.</a:t>
            </a:r>
            <a:endParaRPr/>
          </a:p>
          <a:p>
            <a:pPr indent="0" lvl="0" marL="0" rtl="0" algn="l">
              <a:spcBef>
                <a:spcPts val="0"/>
              </a:spcBef>
              <a:spcAft>
                <a:spcPts val="0"/>
              </a:spcAft>
              <a:buNone/>
            </a:pPr>
            <a:r>
              <a:rPr lang="en"/>
              <a:t>We know </a:t>
            </a:r>
            <a:r>
              <a:rPr lang="en"/>
              <a:t>that </a:t>
            </a:r>
            <a:r>
              <a:rPr lang="en"/>
              <a:t>in California the main truck traffic is taking place between San Francisco and Los Angeles. There are two main roads connecting these two cities. </a:t>
            </a:r>
            <a:endParaRPr/>
          </a:p>
          <a:p>
            <a:pPr indent="0" lvl="0" marL="0" rtl="0" algn="l">
              <a:spcBef>
                <a:spcPts val="0"/>
              </a:spcBef>
              <a:spcAft>
                <a:spcPts val="0"/>
              </a:spcAft>
              <a:buNone/>
            </a:pPr>
            <a:r>
              <a:rPr lang="en"/>
              <a:t>Ideally, the production facility would be located along one of these roads.</a:t>
            </a:r>
            <a:endParaRPr/>
          </a:p>
          <a:p>
            <a:pPr indent="0" lvl="0" marL="0" rtl="0" algn="l">
              <a:spcBef>
                <a:spcPts val="0"/>
              </a:spcBef>
              <a:spcAft>
                <a:spcPts val="0"/>
              </a:spcAft>
              <a:buNone/>
            </a:pPr>
            <a:r>
              <a:t/>
            </a:r>
            <a:endParaRPr/>
          </a:p>
        </p:txBody>
      </p:sp>
      <p:sp>
        <p:nvSpPr>
          <p:cNvPr id="513" name="Google Shape;513;g74ef7b174d_3_1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4ef7b174d_3_17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the rough material ? </a:t>
            </a:r>
            <a:endParaRPr/>
          </a:p>
          <a:p>
            <a:pPr indent="0" lvl="0" marL="0" rtl="0" algn="l">
              <a:spcBef>
                <a:spcPts val="0"/>
              </a:spcBef>
              <a:spcAft>
                <a:spcPts val="0"/>
              </a:spcAft>
              <a:buNone/>
            </a:pPr>
            <a:r>
              <a:rPr lang="en"/>
              <a:t>We definitely need a water source for our production process. </a:t>
            </a:r>
            <a:endParaRPr/>
          </a:p>
          <a:p>
            <a:pPr indent="0" lvl="0" marL="0" rtl="0" algn="l">
              <a:spcBef>
                <a:spcPts val="0"/>
              </a:spcBef>
              <a:spcAft>
                <a:spcPts val="0"/>
              </a:spcAft>
              <a:buNone/>
            </a:pPr>
            <a:r>
              <a:rPr lang="en"/>
              <a:t>It can either be seawater or brackish water. </a:t>
            </a:r>
            <a:endParaRPr/>
          </a:p>
          <a:p>
            <a:pPr indent="0" lvl="0" marL="0" rtl="0" algn="l">
              <a:spcBef>
                <a:spcPts val="0"/>
              </a:spcBef>
              <a:spcAft>
                <a:spcPts val="0"/>
              </a:spcAft>
              <a:buNone/>
            </a:pPr>
            <a:r>
              <a:rPr lang="en"/>
              <a:t>Remember, we are in California where there is a lot of brackish water as you can see on the graph. This is a cheap source of low salinity water which is a requirement for our hydrogen production. Developing the model using this kind of water let us the possibility of expanding the model to other states in America.</a:t>
            </a:r>
            <a:endParaRPr/>
          </a:p>
          <a:p>
            <a:pPr indent="0" lvl="0" marL="0" rtl="0" algn="l">
              <a:spcBef>
                <a:spcPts val="0"/>
              </a:spcBef>
              <a:spcAft>
                <a:spcPts val="0"/>
              </a:spcAft>
              <a:buNone/>
            </a:pPr>
            <a:r>
              <a:t/>
            </a:r>
            <a:endParaRPr/>
          </a:p>
        </p:txBody>
      </p:sp>
      <p:sp>
        <p:nvSpPr>
          <p:cNvPr id="523" name="Google Shape;523;g74ef7b174d_3_1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4ef7b174d_3_1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thing we have take care about is the power source.</a:t>
            </a:r>
            <a:endParaRPr/>
          </a:p>
          <a:p>
            <a:pPr indent="0" lvl="0" marL="0" rtl="0" algn="l">
              <a:spcBef>
                <a:spcPts val="0"/>
              </a:spcBef>
              <a:spcAft>
                <a:spcPts val="0"/>
              </a:spcAft>
              <a:buNone/>
            </a:pPr>
            <a:r>
              <a:rPr lang="en"/>
              <a:t>The power source will define our production cost. However it needs to be cheap. So why not using solar energy as a current source for our production unit ? </a:t>
            </a:r>
            <a:endParaRPr/>
          </a:p>
          <a:p>
            <a:pPr indent="0" lvl="0" marL="0" rtl="0" algn="l">
              <a:spcBef>
                <a:spcPts val="0"/>
              </a:spcBef>
              <a:spcAft>
                <a:spcPts val="0"/>
              </a:spcAft>
              <a:buNone/>
            </a:pPr>
            <a:r>
              <a:rPr lang="en"/>
              <a:t>We can see on this map that the two largest solar farms in california are near Fresno and Los Angeles.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allows us to discuss with the energy producer to get lower price which will decrease the production cost again.</a:t>
            </a:r>
            <a:endParaRPr/>
          </a:p>
        </p:txBody>
      </p:sp>
      <p:sp>
        <p:nvSpPr>
          <p:cNvPr id="533" name="Google Shape;533;g74ef7b174d_3_1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74f790468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74f790468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result of all these information, the hydrogen production facilities will be located in Fresno. This is our place A. There is no competition at this place, only one refueling station does today exist.</a:t>
            </a:r>
            <a:endParaRPr/>
          </a:p>
          <a:p>
            <a:pPr indent="0" lvl="0" marL="0" rtl="0" algn="l">
              <a:spcBef>
                <a:spcPts val="0"/>
              </a:spcBef>
              <a:spcAft>
                <a:spcPts val="0"/>
              </a:spcAft>
              <a:buNone/>
            </a:pPr>
            <a:r>
              <a:rPr lang="en"/>
              <a:t>With a 1,000 km trucks, we can reach any destination putting the refueling station in Bakersfield so the model we are developing is working.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As a part of the reduction of investment costs, the selling of the oxygen produced in our electrolysis process to the WWTP of Fresno can be a major advantage.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74ef7b174d_2_1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this Nikola one and Two have a range of 800 - 1200 km. With our production facility in Fresno and a refueling station in Bakersfield, return trips to all of the major cities in the region could be performed easily, with the exception of Las Vegas, which could reached only with a range of 1000 km. This, however is possible.</a:t>
            </a:r>
            <a:endParaRPr/>
          </a:p>
        </p:txBody>
      </p:sp>
      <p:sp>
        <p:nvSpPr>
          <p:cNvPr id="582" name="Google Shape;582;g74ef7b174d_2_1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74fbb74671_1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for the final section of this presentation we’re going to discuss the various impacts of enacting the proposed model.  </a:t>
            </a:r>
            <a:endParaRPr/>
          </a:p>
        </p:txBody>
      </p:sp>
      <p:sp>
        <p:nvSpPr>
          <p:cNvPr id="597" name="Google Shape;597;g74fbb74671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4ef7b174d_3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we have a fleet of 50 trucks, our alkaline electrolyser requires a capital expenditure of $860 per kilowatt, and our trucks consume 10 kilograms of hydrogen gas for every 100 kilometers, The cost of the capital investment for our hydrogen production facility, as well as the required fuel stations will result to be about 50 million dollars.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our sources:</a:t>
            </a:r>
            <a:endParaRPr/>
          </a:p>
          <a:p>
            <a:pPr indent="0" lvl="0" marL="0" rtl="0" algn="l">
              <a:spcBef>
                <a:spcPts val="0"/>
              </a:spcBef>
              <a:spcAft>
                <a:spcPts val="0"/>
              </a:spcAft>
              <a:buNone/>
            </a:pPr>
            <a:r>
              <a:rPr lang="en"/>
              <a:t>Current status of water electrolysis for energy storage, grid balancing and sector coupling via power-to-gas and power-to-liquids: A review</a:t>
            </a:r>
            <a:endParaRPr/>
          </a:p>
          <a:p>
            <a:pPr indent="0" lvl="0" marL="0" rtl="0" algn="l">
              <a:spcBef>
                <a:spcPts val="0"/>
              </a:spcBef>
              <a:spcAft>
                <a:spcPts val="0"/>
              </a:spcAft>
              <a:buNone/>
            </a:pPr>
            <a:r>
              <a:rPr lang="en" sz="1000">
                <a:highlight>
                  <a:srgbClr val="FFFFFF"/>
                </a:highlight>
                <a:latin typeface="Roboto"/>
                <a:ea typeface="Roboto"/>
                <a:cs typeface="Roboto"/>
                <a:sym typeface="Roboto"/>
              </a:rPr>
              <a:t>https://www.fch.europa.eu/sites/default/files/171121_FCH2JU_Application-Package_WG1_Heavy%20duty%20trucks%20%28ID%202910560%29%20%28ID%202911646%29.pdf</a:t>
            </a:r>
            <a:endParaRPr/>
          </a:p>
          <a:p>
            <a:pPr indent="0" lvl="0" marL="0" rtl="0" algn="l">
              <a:spcBef>
                <a:spcPts val="0"/>
              </a:spcBef>
              <a:spcAft>
                <a:spcPts val="0"/>
              </a:spcAft>
              <a:buNone/>
            </a:pPr>
            <a:r>
              <a:t/>
            </a:r>
            <a:endParaRPr/>
          </a:p>
        </p:txBody>
      </p:sp>
      <p:sp>
        <p:nvSpPr>
          <p:cNvPr id="605" name="Google Shape;605;g74ef7b174d_3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74fbb74302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investigate the savings. With a centralized hydrogen production facility in Fresno, and effective utilization of the truck fleet as distributers, about 1 dollar will be saved in distribution costs for every kilogram of hydrogen. These savings will be distributed between Shell and the truck fleet manager. </a:t>
            </a:r>
            <a:endParaRPr/>
          </a:p>
          <a:p>
            <a:pPr indent="0" lvl="0" marL="0" rtl="0" algn="l">
              <a:spcBef>
                <a:spcPts val="0"/>
              </a:spcBef>
              <a:spcAft>
                <a:spcPts val="0"/>
              </a:spcAft>
              <a:buNone/>
            </a:pPr>
            <a:r>
              <a:rPr lang="en"/>
              <a:t>If you multiply the savings per kilogram by the amount of excess hydrogen that is transported works out to be $426,000 in savings per 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Path to hydrogen competitiveness: A cost perspective</a:t>
            </a:r>
            <a:endParaRPr/>
          </a:p>
          <a:p>
            <a:pPr indent="0" lvl="0" marL="0" rtl="0" algn="l">
              <a:spcBef>
                <a:spcPts val="0"/>
              </a:spcBef>
              <a:spcAft>
                <a:spcPts val="0"/>
              </a:spcAft>
              <a:buNone/>
            </a:pPr>
            <a:r>
              <a:rPr lang="en"/>
              <a:t>Normal price of H2 is 1$/kg in our system no money is getting outside the loop, so SHELL will redistribute the earned amount with the TFM</a:t>
            </a:r>
            <a:endParaRPr/>
          </a:p>
        </p:txBody>
      </p:sp>
      <p:sp>
        <p:nvSpPr>
          <p:cNvPr id="625" name="Google Shape;625;g74fbb74302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4fbb7430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4fbb7430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Fira Sans"/>
                <a:ea typeface="Fira Sans"/>
                <a:cs typeface="Fira Sans"/>
                <a:sym typeface="Fira Sans"/>
              </a:rPr>
              <a:t>Another impact of this model is the multitude of jobs created, ranging from software development, to water treatment, to facility construction. Moreover these jobs will be domestic, providing work and stimulus directly to the californian state. </a:t>
            </a:r>
            <a:endParaRPr>
              <a:solidFill>
                <a:srgbClr val="595959"/>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a:solidFill>
                <a:srgbClr val="595959"/>
              </a:solidFill>
              <a:latin typeface="Fira Sans"/>
              <a:ea typeface="Fira Sans"/>
              <a:cs typeface="Fira Sans"/>
              <a:sym typeface="Fira Sans"/>
            </a:endParaRPr>
          </a:p>
          <a:p>
            <a:pPr indent="0" lvl="0" marL="0" rtl="0" algn="l">
              <a:lnSpc>
                <a:spcPct val="115000"/>
              </a:lnSpc>
              <a:spcBef>
                <a:spcPts val="0"/>
              </a:spcBef>
              <a:spcAft>
                <a:spcPts val="0"/>
              </a:spcAft>
              <a:buNone/>
            </a:pPr>
            <a:r>
              <a:rPr lang="en">
                <a:solidFill>
                  <a:srgbClr val="595959"/>
                </a:solidFill>
                <a:latin typeface="Fira Sans"/>
                <a:ea typeface="Fira Sans"/>
                <a:cs typeface="Fira Sans"/>
                <a:sym typeface="Fira Sans"/>
              </a:rPr>
              <a:t>Job creation (H2 production unit to build, refueling stations, software to develop...) + software making + truck drivers job kept</a:t>
            </a:r>
            <a:endParaRPr>
              <a:solidFill>
                <a:srgbClr val="595959"/>
              </a:solidFill>
              <a:latin typeface="Fira Sans"/>
              <a:ea typeface="Fira Sans"/>
              <a:cs typeface="Fira Sans"/>
              <a:sym typeface="Fira Sans"/>
            </a:endParaRPr>
          </a:p>
          <a:p>
            <a:pPr indent="0" lvl="0" marL="0" rtl="0" algn="l">
              <a:lnSpc>
                <a:spcPct val="115000"/>
              </a:lnSpc>
              <a:spcBef>
                <a:spcPts val="0"/>
              </a:spcBef>
              <a:spcAft>
                <a:spcPts val="0"/>
              </a:spcAft>
              <a:buNone/>
            </a:pPr>
            <a:r>
              <a:rPr lang="en">
                <a:solidFill>
                  <a:srgbClr val="595959"/>
                </a:solidFill>
                <a:latin typeface="Fira Sans"/>
                <a:ea typeface="Fira Sans"/>
                <a:cs typeface="Fira Sans"/>
                <a:sym typeface="Fira Sans"/>
              </a:rPr>
              <a:t>Change in technology doesn’t come with job losses, on the contrary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4c8658081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4c8658081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mass change cannot be enacted all at once, we have hypothesized a roadmap with which you could gradually transition Heavy duty trucking to hydrogen fuels in the US.</a:t>
            </a:r>
            <a:endParaRPr/>
          </a:p>
          <a:p>
            <a:pPr indent="0" lvl="0" marL="0" rtl="0" algn="l">
              <a:spcBef>
                <a:spcPts val="0"/>
              </a:spcBef>
              <a:spcAft>
                <a:spcPts val="0"/>
              </a:spcAft>
              <a:buNone/>
            </a:pPr>
            <a:r>
              <a:rPr lang="en"/>
              <a:t>First steps would include the construction of a distribution center, and an introduction of hydrogen as fuel to truckers. Retrofitting existing trucks to use hydrogen combustion creates a demand for hydrogen without requiring such a large investment for trucking companies. Eventually the fleet will switch over to hydrogen fuel cells instead of combustion. </a:t>
            </a:r>
            <a:endParaRPr/>
          </a:p>
          <a:p>
            <a:pPr indent="0" lvl="0" marL="0" rtl="0" algn="l">
              <a:spcBef>
                <a:spcPts val="0"/>
              </a:spcBef>
              <a:spcAft>
                <a:spcPts val="0"/>
              </a:spcAft>
              <a:buNone/>
            </a:pPr>
            <a:r>
              <a:rPr lang="en"/>
              <a:t>From this point, a fleet will be established and the range and efficiency of these trucks will be investigated in order to enact the next step, the starfish system.</a:t>
            </a:r>
            <a:endParaRPr/>
          </a:p>
          <a:p>
            <a:pPr indent="0" lvl="0" marL="0" rtl="0" algn="l">
              <a:spcBef>
                <a:spcPts val="0"/>
              </a:spcBef>
              <a:spcAft>
                <a:spcPts val="0"/>
              </a:spcAft>
              <a:buNone/>
            </a:pPr>
            <a:r>
              <a:rPr lang="en"/>
              <a:t>The starfish system will be properly implemented as truck drivers are enticed to discharge their excess fuel to sustain the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the model is almost fully enacted, that does not mean there isn’t much room for growth. From this point alternative power sources can be investigated such as taking wind power from off peak hours for potentially a lower price. </a:t>
            </a:r>
            <a:endParaRPr/>
          </a:p>
          <a:p>
            <a:pPr indent="0" lvl="0" marL="0" rtl="0" algn="l">
              <a:spcBef>
                <a:spcPts val="0"/>
              </a:spcBef>
              <a:spcAft>
                <a:spcPts val="0"/>
              </a:spcAft>
              <a:buNone/>
            </a:pPr>
            <a:r>
              <a:rPr lang="en"/>
              <a:t>Finally the model can be expanded past california and other hydrogen based projects can be considered, such as the possibility of storing hydrogen in the salt dome discovered in Delta, Utah.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4f790468b_1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is currently </a:t>
            </a:r>
            <a:r>
              <a:rPr lang="en"/>
              <a:t>undergoing</a:t>
            </a:r>
            <a:r>
              <a:rPr lang="en"/>
              <a:t> drastic changes to try and meet their climate goals. For example, a recent bill pictured here was proposed that would mandate a 40 percent </a:t>
            </a:r>
            <a:r>
              <a:rPr lang="en"/>
              <a:t>reduction</a:t>
            </a:r>
            <a:r>
              <a:rPr lang="en"/>
              <a:t> in diesel emissions in the state by 2030.</a:t>
            </a:r>
            <a:endParaRPr/>
          </a:p>
        </p:txBody>
      </p:sp>
      <p:sp>
        <p:nvSpPr>
          <p:cNvPr id="313" name="Google Shape;313;g74f790468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74fbb7467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4fbb7467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is almost upon us, and everyday it becomes more clear that if we are to continue to thrive, we must do so by innovation. </a:t>
            </a:r>
            <a:endParaRPr/>
          </a:p>
          <a:p>
            <a:pPr indent="0" lvl="0" marL="0" rtl="0" algn="l">
              <a:spcBef>
                <a:spcPts val="0"/>
              </a:spcBef>
              <a:spcAft>
                <a:spcPts val="0"/>
              </a:spcAft>
              <a:buNone/>
            </a:pPr>
            <a:r>
              <a:rPr lang="en"/>
              <a:t>Our team believes that the future we all strive towards can be realized in part by unleashing the potential of hydrogen as a fuel.</a:t>
            </a:r>
            <a:endParaRPr/>
          </a:p>
          <a:p>
            <a:pPr indent="0" lvl="0" marL="0" rtl="0" algn="l">
              <a:spcBef>
                <a:spcPts val="0"/>
              </a:spcBef>
              <a:spcAft>
                <a:spcPts val="0"/>
              </a:spcAft>
              <a:buNone/>
            </a:pPr>
            <a:r>
              <a:rPr lang="en"/>
              <a:t>Thank you to the Stanford Cleantech Challenge for giving us the opportunity to share our ideas, and come together from different sides of the world. </a:t>
            </a:r>
            <a:endParaRPr/>
          </a:p>
          <a:p>
            <a:pPr indent="0" lvl="0" marL="0" rtl="0" algn="l">
              <a:spcBef>
                <a:spcPts val="0"/>
              </a:spcBef>
              <a:spcAft>
                <a:spcPts val="0"/>
              </a:spcAft>
              <a:buNone/>
            </a:pPr>
            <a:r>
              <a:rPr lang="en"/>
              <a:t>If you have any questions about this presentation don’t hesitate to ask via our emails listed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consider we have a place called A. This is where our only production center will be. This is to minimize the cost regarding economics of scale. We now have a truck x who has to go to place C. The completely filled tank of truck x covers more than twice the distance of A to C. In this way C can empty its excess of hydrogen in fuel station B before it returns to place A. Of course the truck company gets repaid for the delivered hydrogen. The price difference between bought and sold hydrogen will reflect the available volume at place B. Now if truck y want to go to place D and twice the distance between A and D can’t be covered by a completly filled tank, truck y has to refill at fuel station B. It becomes directly clear that the trucks like truck x have to transport enough hydrogen to foresee trucks like truck y for enough hydrogen to reach place D and return to place A. Therefore then density of the routes play an important role where to put our places A and B. We can repeat this sytem in different directions to get a starfish like form.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83e99b6182_2_1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83e99b6182_2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4fbb74671_2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environmentally-friendly way of producing H2 is the alkalyne electrolysis. This process uses a current source. Our goal is to produce green H2, which means that we need a power source that is renewable.</a:t>
            </a:r>
            <a:endParaRPr/>
          </a:p>
          <a:p>
            <a:pPr indent="0" lvl="0" marL="0" rtl="0" algn="l">
              <a:spcBef>
                <a:spcPts val="0"/>
              </a:spcBef>
              <a:spcAft>
                <a:spcPts val="0"/>
              </a:spcAft>
              <a:buNone/>
            </a:pPr>
            <a:r>
              <a:rPr lang="en"/>
              <a:t>Added to this challenge we need a huge quantity of water that is easy to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all, we need a demanding market because without this any technology is unusable. </a:t>
            </a:r>
            <a:endParaRPr/>
          </a:p>
        </p:txBody>
      </p:sp>
      <p:sp>
        <p:nvSpPr>
          <p:cNvPr id="736" name="Google Shape;736;g74fbb74671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74c86583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74c86583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4c86583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4c86583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a better justification for PEM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4c86583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74c86583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a better justification for PEM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74c8658081_1_7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go further in to details, we should clarify who the stakeholders are in this market. At the production side, there is the producer of the hydrogen (in this case Shell) and the manufacturer of the heavy load trucks. At the demand side, there is the driver who owns his own truck or the heavy fleet truck manager which own multiple trucks and contracts truck drivers. 90% of the truck drivers work for a fleet truck company. That is an important number because it makes investments in new trucks easier to bear.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Code for diagram:</a:t>
            </a:r>
            <a:endParaRPr/>
          </a:p>
          <a:p>
            <a:pPr indent="0" lvl="0" marL="0" rtl="0" algn="l">
              <a:lnSpc>
                <a:spcPct val="135714"/>
              </a:lnSpc>
              <a:spcBef>
                <a:spcPts val="0"/>
              </a:spcBef>
              <a:spcAft>
                <a:spcPts val="0"/>
              </a:spcAft>
              <a:buNone/>
            </a:pPr>
            <a:r>
              <a:rPr b="1" lang="en" sz="1050">
                <a:solidFill>
                  <a:srgbClr val="880000"/>
                </a:solidFill>
                <a:highlight>
                  <a:srgbClr val="FFFFFF"/>
                </a:highlight>
                <a:latin typeface="Courier New"/>
                <a:ea typeface="Courier New"/>
                <a:cs typeface="Courier New"/>
                <a:sym typeface="Courier New"/>
              </a:rPr>
              <a:t>graph</a:t>
            </a:r>
            <a:r>
              <a:rPr lang="en" sz="1050">
                <a:highlight>
                  <a:srgbClr val="FFFFFF"/>
                </a:highlight>
                <a:latin typeface="Courier New"/>
                <a:ea typeface="Courier New"/>
                <a:cs typeface="Courier New"/>
                <a:sym typeface="Courier New"/>
              </a:rPr>
              <a:t> LR</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subgraph Supply</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m</a:t>
            </a:r>
            <a:r>
              <a:rPr lang="en" sz="1050">
                <a:solidFill>
                  <a:srgbClr val="AA8500"/>
                </a:solidFill>
                <a:highlight>
                  <a:srgbClr val="FFFFFF"/>
                </a:highlight>
                <a:latin typeface="Courier New"/>
                <a:ea typeface="Courier New"/>
                <a:cs typeface="Courier New"/>
                <a:sym typeface="Courier New"/>
              </a:rPr>
              <a:t>[Truck Manufacturers]</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sh</a:t>
            </a:r>
            <a:r>
              <a:rPr lang="en" sz="1050">
                <a:solidFill>
                  <a:srgbClr val="AA8500"/>
                </a:solidFill>
                <a:highlight>
                  <a:srgbClr val="FFFFFF"/>
                </a:highlight>
                <a:latin typeface="Courier New"/>
                <a:ea typeface="Courier New"/>
                <a:cs typeface="Courier New"/>
                <a:sym typeface="Courier New"/>
              </a:rPr>
              <a:t>["Shell"]</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Investors</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end</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sh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|produce energy for|s</a:t>
            </a:r>
            <a:r>
              <a:rPr lang="en" sz="1050">
                <a:solidFill>
                  <a:srgbClr val="AA8500"/>
                </a:solidFill>
                <a:highlight>
                  <a:srgbClr val="FFFFFF"/>
                </a:highlight>
                <a:latin typeface="Courier New"/>
                <a:ea typeface="Courier New"/>
                <a:cs typeface="Courier New"/>
                <a:sym typeface="Courier New"/>
              </a:rPr>
              <a:t>[Hydrogen infrastrucutre]</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Investors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|invest in| s</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m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|produce vehicles| s</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subgraph Demand</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o</a:t>
            </a:r>
            <a:r>
              <a:rPr lang="en" sz="1050">
                <a:solidFill>
                  <a:srgbClr val="AA8500"/>
                </a:solidFill>
                <a:highlight>
                  <a:srgbClr val="FFFFFF"/>
                </a:highlight>
                <a:latin typeface="Courier New"/>
                <a:ea typeface="Courier New"/>
                <a:cs typeface="Courier New"/>
                <a:sym typeface="Courier New"/>
              </a:rPr>
              <a:t>[Truck Fleet Owners]</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d</a:t>
            </a:r>
            <a:r>
              <a:rPr lang="en" sz="1050">
                <a:solidFill>
                  <a:srgbClr val="AA8500"/>
                </a:solidFill>
                <a:highlight>
                  <a:srgbClr val="FFFFFF"/>
                </a:highlight>
                <a:latin typeface="Courier New"/>
                <a:ea typeface="Courier New"/>
                <a:cs typeface="Courier New"/>
                <a:sym typeface="Courier New"/>
              </a:rPr>
              <a:t>[Truck Drivers]</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end</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 o</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 d</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subgraph Legislature</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g</a:t>
            </a:r>
            <a:r>
              <a:rPr lang="en" sz="1050">
                <a:solidFill>
                  <a:srgbClr val="AA8500"/>
                </a:solidFill>
                <a:highlight>
                  <a:srgbClr val="FFFFFF"/>
                </a:highlight>
                <a:latin typeface="Courier New"/>
                <a:ea typeface="Courier New"/>
                <a:cs typeface="Courier New"/>
                <a:sym typeface="Courier New"/>
              </a:rPr>
              <a:t>[Government of California]</a:t>
            </a:r>
            <a:endParaRPr sz="1050">
              <a:solidFill>
                <a:srgbClr val="AA85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end</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g </a:t>
            </a:r>
            <a:r>
              <a:rPr b="1" lang="en" sz="1050">
                <a:solidFill>
                  <a:srgbClr val="008800"/>
                </a:solidFill>
                <a:highlight>
                  <a:srgbClr val="FFFFFF"/>
                </a:highlight>
                <a:latin typeface="Courier New"/>
                <a:ea typeface="Courier New"/>
                <a:cs typeface="Courier New"/>
                <a:sym typeface="Courier New"/>
              </a:rPr>
              <a:t>--&gt;</a:t>
            </a:r>
            <a:r>
              <a:rPr lang="en" sz="1050">
                <a:highlight>
                  <a:srgbClr val="FFFFFF"/>
                </a:highlight>
                <a:latin typeface="Courier New"/>
                <a:ea typeface="Courier New"/>
                <a:cs typeface="Courier New"/>
                <a:sym typeface="Courier New"/>
              </a:rPr>
              <a:t>|oversee|s</a:t>
            </a:r>
            <a:endParaRPr/>
          </a:p>
        </p:txBody>
      </p:sp>
      <p:sp>
        <p:nvSpPr>
          <p:cNvPr id="766" name="Google Shape;766;g74c8658081_1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4e1eb93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4e1eb93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electrify heavy load trucks, there are two options: battery or fuel cell. Heavy load trucks need long-range capabilities which </a:t>
            </a:r>
            <a:r>
              <a:rPr lang="en"/>
              <a:t>necessitates very heavy batteries which implies a high payload loss. In addition the long charging time for batteries gives a disadvantage in pay up time. Certainly for heavy load trucks which make a lot of kilometers per year, is this a real disadvantage.</a:t>
            </a:r>
            <a:r>
              <a:rPr lang="en"/>
              <a:t> (source picture: </a:t>
            </a:r>
            <a:r>
              <a:rPr lang="en" u="sng">
                <a:solidFill>
                  <a:schemeClr val="hlink"/>
                </a:solidFill>
                <a:hlinkClick r:id="rId2"/>
              </a:rPr>
              <a:t>https://www.fch.europa.eu/sites/default/files/171121_FCH2JU_Application-Package_WG1_Heavy%20duty%20trucks%20%28ID%202910560%29%20%28ID%202911646%29.pdf</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4c68a0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4c68a0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4c68a03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4c68a03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of ethylene oxyde formation + enrichment in the refineries + blast furnace in metallurgic industry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4fbb74302_2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another example, in 2017 the LA and Long Beach ports vowed to replace all of their diesel trucks in favour of zero-emissions vehicles.</a:t>
            </a:r>
            <a:endParaRPr/>
          </a:p>
        </p:txBody>
      </p:sp>
      <p:sp>
        <p:nvSpPr>
          <p:cNvPr id="321" name="Google Shape;321;g74fbb74302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74b8ebdf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74b8ebdf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4ef7b174d_2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rate, it looks like this is what California is going to look like is near future.</a:t>
            </a:r>
            <a:endParaRPr/>
          </a:p>
        </p:txBody>
      </p:sp>
      <p:sp>
        <p:nvSpPr>
          <p:cNvPr id="329" name="Google Shape;329;g74ef7b174d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4ef7b174d_2_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we’re not there yet…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 </a:t>
            </a:r>
            <a:r>
              <a:rPr lang="en"/>
              <a:t>investments</a:t>
            </a:r>
            <a:r>
              <a:rPr lang="en"/>
              <a:t> in clean technology will be necessary.</a:t>
            </a:r>
            <a:endParaRPr/>
          </a:p>
        </p:txBody>
      </p:sp>
      <p:sp>
        <p:nvSpPr>
          <p:cNvPr id="338" name="Google Shape;338;g74ef7b174d_2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4fbb74302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asked to propose a techno-business opportunity for Shell, targeting either heavy-duty trucks or ride-sharing fleets. To us, it makes more sense to invest in heavy-duty trucks, because 90% of trucks are owned by large companies who have more money to invest in novel technology. However, because ride-sharing vehicles are typically owned by the drivers themselves, they have less money to invest. As a result, we decided to investigate zero-emissions, heavy-duty trucks.</a:t>
            </a:r>
            <a:endParaRPr/>
          </a:p>
          <a:p>
            <a:pPr indent="0" lvl="0" marL="0" rtl="0" algn="l">
              <a:spcBef>
                <a:spcPts val="0"/>
              </a:spcBef>
              <a:spcAft>
                <a:spcPts val="0"/>
              </a:spcAft>
              <a:buNone/>
            </a:pPr>
            <a:r>
              <a:t/>
            </a:r>
            <a:endParaRPr/>
          </a:p>
        </p:txBody>
      </p:sp>
      <p:sp>
        <p:nvSpPr>
          <p:cNvPr id="345" name="Google Shape;345;g74fbb7430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4ef7b174d_2_5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battery electric trucks like the Tesla Semi pictured on the right are not the solution. They require large, expensive batteries with increased charging times which means that companies would have to purchase more vehicles to carry the same volume of goods. In addition, the weight of the batteries reduces their payload capacity by as much as 19%.</a:t>
            </a:r>
            <a:endParaRPr/>
          </a:p>
        </p:txBody>
      </p:sp>
      <p:sp>
        <p:nvSpPr>
          <p:cNvPr id="357" name="Google Shape;357;g74ef7b174d_2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4ef7b174d_2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4ef7b174d_2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more promising alternative is hydrogen fuel cell electric trucks. These have 99% of the payload capacity of diesel and refuel at the pump, while </a:t>
            </a:r>
            <a:r>
              <a:rPr lang="en"/>
              <a:t>emitting</a:t>
            </a:r>
            <a:r>
              <a:rPr lang="en"/>
              <a:t> only water vapour as emissions.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s://www.slidor.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lide">
  <p:cSld name="White slide">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1">
  <p:cSld name="Team 1">
    <p:spTree>
      <p:nvGrpSpPr>
        <p:cNvPr id="51" name="Shape 51"/>
        <p:cNvGrpSpPr/>
        <p:nvPr/>
      </p:nvGrpSpPr>
      <p:grpSpPr>
        <a:xfrm>
          <a:off x="0" y="0"/>
          <a:ext cx="0" cy="0"/>
          <a:chOff x="0" y="0"/>
          <a:chExt cx="0" cy="0"/>
        </a:xfrm>
      </p:grpSpPr>
      <p:sp>
        <p:nvSpPr>
          <p:cNvPr id="52" name="Google Shape;52;p14"/>
          <p:cNvSpPr/>
          <p:nvPr>
            <p:ph idx="2" type="pic"/>
          </p:nvPr>
        </p:nvSpPr>
        <p:spPr>
          <a:xfrm>
            <a:off x="292799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3" name="Google Shape;53;p14"/>
          <p:cNvSpPr/>
          <p:nvPr>
            <p:ph idx="3" type="pic"/>
          </p:nvPr>
        </p:nvSpPr>
        <p:spPr>
          <a:xfrm>
            <a:off x="4832989" y="1965992"/>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4" name="Google Shape;54;p14"/>
          <p:cNvSpPr/>
          <p:nvPr>
            <p:ph idx="4" type="pic"/>
          </p:nvPr>
        </p:nvSpPr>
        <p:spPr>
          <a:xfrm>
            <a:off x="673798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5" name="Google Shape;55;p14"/>
          <p:cNvSpPr/>
          <p:nvPr>
            <p:ph idx="5" type="pic"/>
          </p:nvPr>
        </p:nvSpPr>
        <p:spPr>
          <a:xfrm>
            <a:off x="1023001"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8" name="Shape 58"/>
        <p:cNvGrpSpPr/>
        <p:nvPr/>
      </p:nvGrpSpPr>
      <p:grpSpPr>
        <a:xfrm>
          <a:off x="0" y="0"/>
          <a:ext cx="0" cy="0"/>
          <a:chOff x="0" y="0"/>
          <a:chExt cx="0" cy="0"/>
        </a:xfrm>
      </p:grpSpPr>
      <p:pic>
        <p:nvPicPr>
          <p:cNvPr id="59" name="Google Shape;59;p16"/>
          <p:cNvPicPr preferRelativeResize="0"/>
          <p:nvPr/>
        </p:nvPicPr>
        <p:blipFill rotWithShape="1">
          <a:blip r:embed="rId2">
            <a:alphaModFix/>
          </a:blip>
          <a:srcRect b="0" l="0" r="0" t="0"/>
          <a:stretch/>
        </p:blipFill>
        <p:spPr>
          <a:xfrm>
            <a:off x="3794563" y="2085975"/>
            <a:ext cx="1554869" cy="9715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1.1">
  <p:cSld name="Chapter 1.1">
    <p:spTree>
      <p:nvGrpSpPr>
        <p:cNvPr id="60" name="Shape 60"/>
        <p:cNvGrpSpPr/>
        <p:nvPr/>
      </p:nvGrpSpPr>
      <p:grpSpPr>
        <a:xfrm>
          <a:off x="0" y="0"/>
          <a:ext cx="0" cy="0"/>
          <a:chOff x="0" y="0"/>
          <a:chExt cx="0" cy="0"/>
        </a:xfrm>
      </p:grpSpPr>
      <p:sp>
        <p:nvSpPr>
          <p:cNvPr id="61" name="Google Shape;61;p17"/>
          <p:cNvSpPr/>
          <p:nvPr>
            <p:ph idx="2" type="pic"/>
          </p:nvPr>
        </p:nvSpPr>
        <p:spPr>
          <a:xfrm>
            <a:off x="5004197" y="600074"/>
            <a:ext cx="3564600" cy="3943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nu">
  <p:cSld name="Menu">
    <p:spTree>
      <p:nvGrpSpPr>
        <p:cNvPr id="62" name="Shape 62"/>
        <p:cNvGrpSpPr/>
        <p:nvPr/>
      </p:nvGrpSpPr>
      <p:grpSpPr>
        <a:xfrm>
          <a:off x="0" y="0"/>
          <a:ext cx="0" cy="0"/>
          <a:chOff x="0" y="0"/>
          <a:chExt cx="0" cy="0"/>
        </a:xfrm>
      </p:grpSpPr>
      <p:sp>
        <p:nvSpPr>
          <p:cNvPr id="63" name="Google Shape;63;p18"/>
          <p:cNvSpPr/>
          <p:nvPr>
            <p:ph idx="2" type="pic"/>
          </p:nvPr>
        </p:nvSpPr>
        <p:spPr>
          <a:xfrm>
            <a:off x="3987403" y="604361"/>
            <a:ext cx="5156400" cy="39348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nu 2">
  <p:cSld name="Menu 2">
    <p:spTree>
      <p:nvGrpSpPr>
        <p:cNvPr id="64" name="Shape 64"/>
        <p:cNvGrpSpPr/>
        <p:nvPr/>
      </p:nvGrpSpPr>
      <p:grpSpPr>
        <a:xfrm>
          <a:off x="0" y="0"/>
          <a:ext cx="0" cy="0"/>
          <a:chOff x="0" y="0"/>
          <a:chExt cx="0" cy="0"/>
        </a:xfrm>
      </p:grpSpPr>
      <p:sp>
        <p:nvSpPr>
          <p:cNvPr id="65" name="Google Shape;65;p19"/>
          <p:cNvSpPr/>
          <p:nvPr>
            <p:ph idx="2" type="pic"/>
          </p:nvPr>
        </p:nvSpPr>
        <p:spPr>
          <a:xfrm>
            <a:off x="2286000" y="2571749"/>
            <a:ext cx="6858000" cy="2571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lide">
  <p:cSld name="White slide">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8">
  <p:cSld name="Container 8">
    <p:spTree>
      <p:nvGrpSpPr>
        <p:cNvPr id="67" name="Shape 67"/>
        <p:cNvGrpSpPr/>
        <p:nvPr/>
      </p:nvGrpSpPr>
      <p:grpSpPr>
        <a:xfrm>
          <a:off x="0" y="0"/>
          <a:ext cx="0" cy="0"/>
          <a:chOff x="0" y="0"/>
          <a:chExt cx="0" cy="0"/>
        </a:xfrm>
      </p:grpSpPr>
      <p:sp>
        <p:nvSpPr>
          <p:cNvPr id="68" name="Google Shape;68;p21"/>
          <p:cNvSpPr/>
          <p:nvPr>
            <p:ph idx="2" type="pic"/>
          </p:nvPr>
        </p:nvSpPr>
        <p:spPr>
          <a:xfrm>
            <a:off x="367222" y="1670798"/>
            <a:ext cx="1865700" cy="1239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69" name="Google Shape;69;p21"/>
          <p:cNvSpPr/>
          <p:nvPr>
            <p:ph idx="3" type="pic"/>
          </p:nvPr>
        </p:nvSpPr>
        <p:spPr>
          <a:xfrm>
            <a:off x="2548521" y="1670798"/>
            <a:ext cx="1865700" cy="1239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 name="Google Shape;70;p21"/>
          <p:cNvSpPr/>
          <p:nvPr>
            <p:ph idx="4" type="pic"/>
          </p:nvPr>
        </p:nvSpPr>
        <p:spPr>
          <a:xfrm>
            <a:off x="4729820" y="1670798"/>
            <a:ext cx="1865700" cy="1239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1" name="Google Shape;71;p21"/>
          <p:cNvSpPr/>
          <p:nvPr>
            <p:ph idx="5" type="pic"/>
          </p:nvPr>
        </p:nvSpPr>
        <p:spPr>
          <a:xfrm>
            <a:off x="6911118" y="1670798"/>
            <a:ext cx="1865700" cy="1239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2">
  <p:cSld name="Portfolio 2">
    <p:spTree>
      <p:nvGrpSpPr>
        <p:cNvPr id="72" name="Shape 72"/>
        <p:cNvGrpSpPr/>
        <p:nvPr/>
      </p:nvGrpSpPr>
      <p:grpSpPr>
        <a:xfrm>
          <a:off x="0" y="0"/>
          <a:ext cx="0" cy="0"/>
          <a:chOff x="0" y="0"/>
          <a:chExt cx="0" cy="0"/>
        </a:xfrm>
      </p:grpSpPr>
      <p:sp>
        <p:nvSpPr>
          <p:cNvPr id="73" name="Google Shape;73;p22"/>
          <p:cNvSpPr/>
          <p:nvPr>
            <p:ph idx="2" type="pic"/>
          </p:nvPr>
        </p:nvSpPr>
        <p:spPr>
          <a:xfrm>
            <a:off x="243840" y="1569686"/>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4" name="Google Shape;74;p22"/>
          <p:cNvSpPr/>
          <p:nvPr>
            <p:ph idx="3" type="pic"/>
          </p:nvPr>
        </p:nvSpPr>
        <p:spPr>
          <a:xfrm>
            <a:off x="2011680" y="1569686"/>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5" name="Google Shape;75;p22"/>
          <p:cNvSpPr/>
          <p:nvPr>
            <p:ph idx="4" type="pic"/>
          </p:nvPr>
        </p:nvSpPr>
        <p:spPr>
          <a:xfrm>
            <a:off x="3779520" y="1569686"/>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6" name="Google Shape;76;p22"/>
          <p:cNvSpPr/>
          <p:nvPr>
            <p:ph idx="5" type="pic"/>
          </p:nvPr>
        </p:nvSpPr>
        <p:spPr>
          <a:xfrm>
            <a:off x="5547360" y="1569686"/>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7" name="Google Shape;77;p22"/>
          <p:cNvSpPr/>
          <p:nvPr>
            <p:ph idx="6" type="pic"/>
          </p:nvPr>
        </p:nvSpPr>
        <p:spPr>
          <a:xfrm>
            <a:off x="7315200" y="1569686"/>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8" name="Google Shape;78;p22"/>
          <p:cNvSpPr/>
          <p:nvPr>
            <p:ph idx="7" type="pic"/>
          </p:nvPr>
        </p:nvSpPr>
        <p:spPr>
          <a:xfrm>
            <a:off x="243840" y="3323867"/>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9" name="Google Shape;79;p22"/>
          <p:cNvSpPr/>
          <p:nvPr>
            <p:ph idx="8" type="pic"/>
          </p:nvPr>
        </p:nvSpPr>
        <p:spPr>
          <a:xfrm>
            <a:off x="2011680" y="3323867"/>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0" name="Google Shape;80;p22"/>
          <p:cNvSpPr/>
          <p:nvPr>
            <p:ph idx="9" type="pic"/>
          </p:nvPr>
        </p:nvSpPr>
        <p:spPr>
          <a:xfrm>
            <a:off x="3779520" y="3323867"/>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1" name="Google Shape;81;p22"/>
          <p:cNvSpPr/>
          <p:nvPr>
            <p:ph idx="13" type="pic"/>
          </p:nvPr>
        </p:nvSpPr>
        <p:spPr>
          <a:xfrm>
            <a:off x="5547360" y="3323867"/>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2" name="Google Shape;82;p22"/>
          <p:cNvSpPr/>
          <p:nvPr>
            <p:ph idx="14" type="pic"/>
          </p:nvPr>
        </p:nvSpPr>
        <p:spPr>
          <a:xfrm>
            <a:off x="7315200" y="3323867"/>
            <a:ext cx="1584900" cy="1565100"/>
          </a:xfrm>
          <a:prstGeom prst="rect">
            <a:avLst/>
          </a:prstGeom>
          <a:solidFill>
            <a:schemeClr val="dk1"/>
          </a:solidFill>
          <a:ln>
            <a:noFill/>
          </a:ln>
        </p:spPr>
        <p:txBody>
          <a:bodyPr anchorCtr="0" anchor="t" bIns="486000" lIns="0" spcFirstLastPara="1" rIns="0" wrap="square" tIns="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3" name="Google Shape;83;p22"/>
          <p:cNvSpPr txBox="1"/>
          <p:nvPr>
            <p:ph idx="1" type="body"/>
          </p:nvPr>
        </p:nvSpPr>
        <p:spPr>
          <a:xfrm>
            <a:off x="243839" y="2409743"/>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22"/>
          <p:cNvSpPr txBox="1"/>
          <p:nvPr>
            <p:ph idx="15" type="body"/>
          </p:nvPr>
        </p:nvSpPr>
        <p:spPr>
          <a:xfrm>
            <a:off x="243840" y="2736606"/>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22"/>
          <p:cNvSpPr txBox="1"/>
          <p:nvPr>
            <p:ph idx="16" type="body"/>
          </p:nvPr>
        </p:nvSpPr>
        <p:spPr>
          <a:xfrm>
            <a:off x="2011679" y="2409743"/>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22"/>
          <p:cNvSpPr txBox="1"/>
          <p:nvPr>
            <p:ph idx="17" type="body"/>
          </p:nvPr>
        </p:nvSpPr>
        <p:spPr>
          <a:xfrm>
            <a:off x="2011679" y="2736606"/>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22"/>
          <p:cNvSpPr txBox="1"/>
          <p:nvPr>
            <p:ph idx="18" type="body"/>
          </p:nvPr>
        </p:nvSpPr>
        <p:spPr>
          <a:xfrm>
            <a:off x="3779516" y="2409743"/>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22"/>
          <p:cNvSpPr txBox="1"/>
          <p:nvPr>
            <p:ph idx="19" type="body"/>
          </p:nvPr>
        </p:nvSpPr>
        <p:spPr>
          <a:xfrm>
            <a:off x="3779517" y="2736606"/>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22"/>
          <p:cNvSpPr txBox="1"/>
          <p:nvPr>
            <p:ph idx="20" type="body"/>
          </p:nvPr>
        </p:nvSpPr>
        <p:spPr>
          <a:xfrm>
            <a:off x="5547352" y="2409743"/>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0" name="Google Shape;90;p22"/>
          <p:cNvSpPr txBox="1"/>
          <p:nvPr>
            <p:ph idx="21" type="body"/>
          </p:nvPr>
        </p:nvSpPr>
        <p:spPr>
          <a:xfrm>
            <a:off x="5547353" y="2736606"/>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22"/>
          <p:cNvSpPr txBox="1"/>
          <p:nvPr>
            <p:ph idx="22" type="body"/>
          </p:nvPr>
        </p:nvSpPr>
        <p:spPr>
          <a:xfrm>
            <a:off x="7315189" y="2409743"/>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2"/>
          <p:cNvSpPr txBox="1"/>
          <p:nvPr>
            <p:ph idx="23" type="body"/>
          </p:nvPr>
        </p:nvSpPr>
        <p:spPr>
          <a:xfrm>
            <a:off x="7315190" y="2736606"/>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22"/>
          <p:cNvSpPr txBox="1"/>
          <p:nvPr>
            <p:ph idx="24" type="body"/>
          </p:nvPr>
        </p:nvSpPr>
        <p:spPr>
          <a:xfrm>
            <a:off x="243839" y="4163924"/>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22"/>
          <p:cNvSpPr txBox="1"/>
          <p:nvPr>
            <p:ph idx="25" type="body"/>
          </p:nvPr>
        </p:nvSpPr>
        <p:spPr>
          <a:xfrm>
            <a:off x="243840" y="4490788"/>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22"/>
          <p:cNvSpPr txBox="1"/>
          <p:nvPr>
            <p:ph idx="26" type="body"/>
          </p:nvPr>
        </p:nvSpPr>
        <p:spPr>
          <a:xfrm>
            <a:off x="2011679" y="4163924"/>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2"/>
          <p:cNvSpPr txBox="1"/>
          <p:nvPr>
            <p:ph idx="27" type="body"/>
          </p:nvPr>
        </p:nvSpPr>
        <p:spPr>
          <a:xfrm>
            <a:off x="2011679" y="4490788"/>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 name="Google Shape;97;p22"/>
          <p:cNvSpPr txBox="1"/>
          <p:nvPr>
            <p:ph idx="28" type="body"/>
          </p:nvPr>
        </p:nvSpPr>
        <p:spPr>
          <a:xfrm>
            <a:off x="3779516" y="4163924"/>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2"/>
          <p:cNvSpPr txBox="1"/>
          <p:nvPr>
            <p:ph idx="29" type="body"/>
          </p:nvPr>
        </p:nvSpPr>
        <p:spPr>
          <a:xfrm>
            <a:off x="3779517" y="4490788"/>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2"/>
          <p:cNvSpPr txBox="1"/>
          <p:nvPr>
            <p:ph idx="30" type="body"/>
          </p:nvPr>
        </p:nvSpPr>
        <p:spPr>
          <a:xfrm>
            <a:off x="5547352" y="4163924"/>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22"/>
          <p:cNvSpPr txBox="1"/>
          <p:nvPr>
            <p:ph idx="31" type="body"/>
          </p:nvPr>
        </p:nvSpPr>
        <p:spPr>
          <a:xfrm>
            <a:off x="5547353" y="4490788"/>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1" name="Google Shape;101;p22"/>
          <p:cNvSpPr txBox="1"/>
          <p:nvPr>
            <p:ph idx="32" type="body"/>
          </p:nvPr>
        </p:nvSpPr>
        <p:spPr>
          <a:xfrm>
            <a:off x="7315189" y="4163924"/>
            <a:ext cx="15849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2"/>
          <p:cNvSpPr txBox="1"/>
          <p:nvPr>
            <p:ph idx="33" type="body"/>
          </p:nvPr>
        </p:nvSpPr>
        <p:spPr>
          <a:xfrm>
            <a:off x="7315190" y="4490788"/>
            <a:ext cx="34200" cy="2439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folio 1">
  <p:cSld name="Porfolio 1">
    <p:spTree>
      <p:nvGrpSpPr>
        <p:cNvPr id="103" name="Shape 103"/>
        <p:cNvGrpSpPr/>
        <p:nvPr/>
      </p:nvGrpSpPr>
      <p:grpSpPr>
        <a:xfrm>
          <a:off x="0" y="0"/>
          <a:ext cx="0" cy="0"/>
          <a:chOff x="0" y="0"/>
          <a:chExt cx="0" cy="0"/>
        </a:xfrm>
      </p:grpSpPr>
      <p:sp>
        <p:nvSpPr>
          <p:cNvPr id="104" name="Google Shape;104;p23"/>
          <p:cNvSpPr/>
          <p:nvPr>
            <p:ph idx="2" type="pic"/>
          </p:nvPr>
        </p:nvSpPr>
        <p:spPr>
          <a:xfrm>
            <a:off x="812482" y="1526144"/>
            <a:ext cx="3626400" cy="1565100"/>
          </a:xfrm>
          <a:prstGeom prst="rect">
            <a:avLst/>
          </a:prstGeom>
          <a:solidFill>
            <a:schemeClr val="dk1"/>
          </a:solidFill>
          <a:ln>
            <a:noFill/>
          </a:ln>
        </p:spPr>
        <p:txBody>
          <a:bodyPr anchorCtr="0" anchor="t" bIns="1863000" lIns="68575" spcFirstLastPara="1" rIns="68575" wrap="square" tIns="21600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5" name="Google Shape;105;p23"/>
          <p:cNvSpPr/>
          <p:nvPr>
            <p:ph idx="3" type="pic"/>
          </p:nvPr>
        </p:nvSpPr>
        <p:spPr>
          <a:xfrm>
            <a:off x="4697385" y="1526144"/>
            <a:ext cx="3634200" cy="1565100"/>
          </a:xfrm>
          <a:prstGeom prst="rect">
            <a:avLst/>
          </a:prstGeom>
          <a:solidFill>
            <a:schemeClr val="dk1"/>
          </a:solidFill>
          <a:ln>
            <a:noFill/>
          </a:ln>
        </p:spPr>
        <p:txBody>
          <a:bodyPr anchorCtr="0" anchor="t" bIns="1863000" lIns="68575" spcFirstLastPara="1" rIns="68575" wrap="square" tIns="21600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6" name="Google Shape;106;p23"/>
          <p:cNvSpPr/>
          <p:nvPr>
            <p:ph idx="4" type="pic"/>
          </p:nvPr>
        </p:nvSpPr>
        <p:spPr>
          <a:xfrm>
            <a:off x="4697385" y="3347000"/>
            <a:ext cx="3634200" cy="1565100"/>
          </a:xfrm>
          <a:prstGeom prst="rect">
            <a:avLst/>
          </a:prstGeom>
          <a:solidFill>
            <a:schemeClr val="dk1"/>
          </a:solidFill>
          <a:ln>
            <a:noFill/>
          </a:ln>
        </p:spPr>
        <p:txBody>
          <a:bodyPr anchorCtr="0" anchor="t" bIns="1863000" lIns="68575" spcFirstLastPara="1" rIns="68575" wrap="square" tIns="21600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7" name="Google Shape;107;p23"/>
          <p:cNvSpPr/>
          <p:nvPr>
            <p:ph idx="5" type="pic"/>
          </p:nvPr>
        </p:nvSpPr>
        <p:spPr>
          <a:xfrm>
            <a:off x="812482" y="3347000"/>
            <a:ext cx="3626400" cy="1565100"/>
          </a:xfrm>
          <a:prstGeom prst="rect">
            <a:avLst/>
          </a:prstGeom>
          <a:solidFill>
            <a:schemeClr val="dk1"/>
          </a:solidFill>
          <a:ln>
            <a:noFill/>
          </a:ln>
        </p:spPr>
        <p:txBody>
          <a:bodyPr anchorCtr="0" anchor="t" bIns="1863000" lIns="68575" spcFirstLastPara="1" rIns="68575" wrap="square" tIns="216000">
            <a:noAutofit/>
          </a:bodyPr>
          <a:lstStyle>
            <a:lvl1pPr lvl="0" marR="0" rtl="0" algn="ctr">
              <a:lnSpc>
                <a:spcPct val="110000"/>
              </a:lnSpc>
              <a:spcBef>
                <a:spcPts val="0"/>
              </a:spcBef>
              <a:spcAft>
                <a:spcPts val="0"/>
              </a:spcAft>
              <a:buClr>
                <a:schemeClr val="accent1"/>
              </a:buClr>
              <a:buSzPts val="1400"/>
              <a:buFont typeface="Arial"/>
              <a:buNone/>
              <a:defRPr b="1" i="0" sz="1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23"/>
          <p:cNvSpPr txBox="1"/>
          <p:nvPr>
            <p:ph idx="1" type="body"/>
          </p:nvPr>
        </p:nvSpPr>
        <p:spPr>
          <a:xfrm>
            <a:off x="812482" y="2366200"/>
            <a:ext cx="36264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270000" spcFirstLastPara="1" rIns="68575" wrap="square" tIns="34275">
            <a:noAutofit/>
          </a:bodyPr>
          <a:lstStyle>
            <a:lvl1pPr indent="-228600" lvl="0" marL="457200" rtl="0" algn="l">
              <a:lnSpc>
                <a:spcPct val="110000"/>
              </a:lnSpc>
              <a:spcBef>
                <a:spcPts val="0"/>
              </a:spcBef>
              <a:spcAft>
                <a:spcPts val="0"/>
              </a:spcAft>
              <a:buClr>
                <a:srgbClr val="FFFFFF"/>
              </a:buClr>
              <a:buSzPts val="1200"/>
              <a:buNone/>
              <a:defRPr b="0" i="0" sz="12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 name="Google Shape;109;p23"/>
          <p:cNvSpPr txBox="1"/>
          <p:nvPr>
            <p:ph idx="6" type="body"/>
          </p:nvPr>
        </p:nvSpPr>
        <p:spPr>
          <a:xfrm>
            <a:off x="812482" y="2656190"/>
            <a:ext cx="40200" cy="2964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7" type="body"/>
          </p:nvPr>
        </p:nvSpPr>
        <p:spPr>
          <a:xfrm>
            <a:off x="4697385" y="2366200"/>
            <a:ext cx="36264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270000" spcFirstLastPara="1" rIns="68575" wrap="square" tIns="34275">
            <a:noAutofit/>
          </a:bodyPr>
          <a:lstStyle>
            <a:lvl1pPr indent="-228600" lvl="0" marL="457200" rtl="0" algn="l">
              <a:lnSpc>
                <a:spcPct val="110000"/>
              </a:lnSpc>
              <a:spcBef>
                <a:spcPts val="0"/>
              </a:spcBef>
              <a:spcAft>
                <a:spcPts val="0"/>
              </a:spcAft>
              <a:buClr>
                <a:srgbClr val="FFFFFF"/>
              </a:buClr>
              <a:buSzPts val="1200"/>
              <a:buNone/>
              <a:defRPr b="0" i="0" sz="12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3"/>
          <p:cNvSpPr txBox="1"/>
          <p:nvPr>
            <p:ph idx="8" type="body"/>
          </p:nvPr>
        </p:nvSpPr>
        <p:spPr>
          <a:xfrm>
            <a:off x="4697385" y="2656190"/>
            <a:ext cx="40200" cy="2964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3"/>
          <p:cNvSpPr txBox="1"/>
          <p:nvPr>
            <p:ph idx="9" type="body"/>
          </p:nvPr>
        </p:nvSpPr>
        <p:spPr>
          <a:xfrm>
            <a:off x="812482" y="4187057"/>
            <a:ext cx="36264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270000" spcFirstLastPara="1" rIns="68575" wrap="square" tIns="34275">
            <a:noAutofit/>
          </a:bodyPr>
          <a:lstStyle>
            <a:lvl1pPr indent="-228600" lvl="0" marL="457200" rtl="0" algn="l">
              <a:lnSpc>
                <a:spcPct val="110000"/>
              </a:lnSpc>
              <a:spcBef>
                <a:spcPts val="0"/>
              </a:spcBef>
              <a:spcAft>
                <a:spcPts val="0"/>
              </a:spcAft>
              <a:buClr>
                <a:srgbClr val="FFFFFF"/>
              </a:buClr>
              <a:buSzPts val="1200"/>
              <a:buNone/>
              <a:defRPr b="0" i="0" sz="12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3" name="Google Shape;113;p23"/>
          <p:cNvSpPr txBox="1"/>
          <p:nvPr>
            <p:ph idx="13" type="body"/>
          </p:nvPr>
        </p:nvSpPr>
        <p:spPr>
          <a:xfrm>
            <a:off x="812482" y="4477047"/>
            <a:ext cx="40200" cy="2964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4" name="Google Shape;114;p23"/>
          <p:cNvSpPr txBox="1"/>
          <p:nvPr>
            <p:ph idx="14" type="body"/>
          </p:nvPr>
        </p:nvSpPr>
        <p:spPr>
          <a:xfrm>
            <a:off x="4697385" y="4187057"/>
            <a:ext cx="3626400" cy="725100"/>
          </a:xfrm>
          <a:prstGeom prst="rect">
            <a:avLst/>
          </a:prstGeom>
          <a:gradFill>
            <a:gsLst>
              <a:gs pos="0">
                <a:srgbClr val="1D1D1D">
                  <a:alpha val="0"/>
                </a:srgbClr>
              </a:gs>
              <a:gs pos="6000">
                <a:srgbClr val="1D1D1D">
                  <a:alpha val="0"/>
                </a:srgbClr>
              </a:gs>
              <a:gs pos="64000">
                <a:srgbClr val="1D1D1D">
                  <a:alpha val="77647"/>
                </a:srgbClr>
              </a:gs>
              <a:gs pos="100000">
                <a:schemeClr val="dk1"/>
              </a:gs>
            </a:gsLst>
            <a:lin ang="5400012" scaled="0"/>
          </a:gradFill>
          <a:ln>
            <a:noFill/>
          </a:ln>
        </p:spPr>
        <p:txBody>
          <a:bodyPr anchorCtr="0" anchor="b" bIns="189000" lIns="270000" spcFirstLastPara="1" rIns="68575" wrap="square" tIns="34275">
            <a:noAutofit/>
          </a:bodyPr>
          <a:lstStyle>
            <a:lvl1pPr indent="-228600" lvl="0" marL="457200" rtl="0" algn="l">
              <a:lnSpc>
                <a:spcPct val="110000"/>
              </a:lnSpc>
              <a:spcBef>
                <a:spcPts val="0"/>
              </a:spcBef>
              <a:spcAft>
                <a:spcPts val="0"/>
              </a:spcAft>
              <a:buClr>
                <a:srgbClr val="FFFFFF"/>
              </a:buClr>
              <a:buSzPts val="1200"/>
              <a:buNone/>
              <a:defRPr b="0" i="0" sz="12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23"/>
          <p:cNvSpPr txBox="1"/>
          <p:nvPr>
            <p:ph idx="15" type="body"/>
          </p:nvPr>
        </p:nvSpPr>
        <p:spPr>
          <a:xfrm>
            <a:off x="4697385" y="4477047"/>
            <a:ext cx="40200" cy="296400"/>
          </a:xfrm>
          <a:prstGeom prst="rect">
            <a:avLst/>
          </a:prstGeom>
          <a:solidFill>
            <a:schemeClr val="accent1"/>
          </a:solidFill>
          <a:ln>
            <a:noFill/>
          </a:ln>
        </p:spPr>
        <p:txBody>
          <a:bodyPr anchorCtr="0" anchor="b" bIns="189000" lIns="189000" spcFirstLastPara="1" rIns="68575" wrap="square" tIns="34275">
            <a:noAutofit/>
          </a:bodyPr>
          <a:lstStyle>
            <a:lvl1pPr indent="-228600" lvl="0" marL="457200" rtl="0" algn="l">
              <a:lnSpc>
                <a:spcPct val="110000"/>
              </a:lnSpc>
              <a:spcBef>
                <a:spcPts val="0"/>
              </a:spcBef>
              <a:spcAft>
                <a:spcPts val="0"/>
              </a:spcAft>
              <a:buClr>
                <a:srgbClr val="FFFFFF"/>
              </a:buClr>
              <a:buSzPts val="1100"/>
              <a:buNone/>
              <a:defRPr b="0" i="0" sz="1100" u="none" cap="none" strike="noStrike">
                <a:solidFill>
                  <a:srgbClr val="FFFFFF"/>
                </a:solidFill>
                <a:latin typeface="Quattrocento Sans"/>
                <a:ea typeface="Quattrocento Sans"/>
                <a:cs typeface="Quattrocento Sans"/>
                <a:sym typeface="Quattrocento Sans"/>
              </a:defRPr>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key">
  <p:cSld name="Bokey">
    <p:spTree>
      <p:nvGrpSpPr>
        <p:cNvPr id="116" name="Shape 116"/>
        <p:cNvGrpSpPr/>
        <p:nvPr/>
      </p:nvGrpSpPr>
      <p:grpSpPr>
        <a:xfrm>
          <a:off x="0" y="0"/>
          <a:ext cx="0" cy="0"/>
          <a:chOff x="0" y="0"/>
          <a:chExt cx="0" cy="0"/>
        </a:xfrm>
      </p:grpSpPr>
      <p:sp>
        <p:nvSpPr>
          <p:cNvPr id="117" name="Google Shape;117;p24"/>
          <p:cNvSpPr/>
          <p:nvPr>
            <p:ph idx="2" type="pic"/>
          </p:nvPr>
        </p:nvSpPr>
        <p:spPr>
          <a:xfrm>
            <a:off x="1007269" y="600073"/>
            <a:ext cx="2240400" cy="2730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18" name="Google Shape;118;p24"/>
          <p:cNvSpPr/>
          <p:nvPr>
            <p:ph idx="3" type="pic"/>
          </p:nvPr>
        </p:nvSpPr>
        <p:spPr>
          <a:xfrm>
            <a:off x="3426138" y="600073"/>
            <a:ext cx="2240400" cy="2730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19" name="Google Shape;119;p24"/>
          <p:cNvSpPr/>
          <p:nvPr>
            <p:ph idx="4" type="pic"/>
          </p:nvPr>
        </p:nvSpPr>
        <p:spPr>
          <a:xfrm>
            <a:off x="5845010" y="600073"/>
            <a:ext cx="2291700" cy="2730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s - 6 Collage">
  <p:cSld name="Pictures - 6 Collage">
    <p:bg>
      <p:bgPr>
        <a:solidFill>
          <a:srgbClr val="F7F7F7"/>
        </a:solidFill>
      </p:bgPr>
    </p:bg>
    <p:spTree>
      <p:nvGrpSpPr>
        <p:cNvPr id="120" name="Shape 120"/>
        <p:cNvGrpSpPr/>
        <p:nvPr/>
      </p:nvGrpSpPr>
      <p:grpSpPr>
        <a:xfrm>
          <a:off x="0" y="0"/>
          <a:ext cx="0" cy="0"/>
          <a:chOff x="0" y="0"/>
          <a:chExt cx="0" cy="0"/>
        </a:xfrm>
      </p:grpSpPr>
      <p:sp>
        <p:nvSpPr>
          <p:cNvPr id="121" name="Google Shape;121;p25"/>
          <p:cNvSpPr/>
          <p:nvPr>
            <p:ph idx="2" type="pic"/>
          </p:nvPr>
        </p:nvSpPr>
        <p:spPr>
          <a:xfrm>
            <a:off x="0" y="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22" name="Google Shape;122;p25"/>
          <p:cNvSpPr/>
          <p:nvPr>
            <p:ph idx="3" type="pic"/>
          </p:nvPr>
        </p:nvSpPr>
        <p:spPr>
          <a:xfrm>
            <a:off x="3048000" y="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23" name="Google Shape;123;p25"/>
          <p:cNvSpPr/>
          <p:nvPr>
            <p:ph idx="4" type="pic"/>
          </p:nvPr>
        </p:nvSpPr>
        <p:spPr>
          <a:xfrm>
            <a:off x="6096000" y="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24" name="Google Shape;124;p25"/>
          <p:cNvSpPr/>
          <p:nvPr>
            <p:ph idx="5" type="pic"/>
          </p:nvPr>
        </p:nvSpPr>
        <p:spPr>
          <a:xfrm>
            <a:off x="6096000" y="257175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25" name="Google Shape;125;p25"/>
          <p:cNvSpPr/>
          <p:nvPr>
            <p:ph idx="6" type="pic"/>
          </p:nvPr>
        </p:nvSpPr>
        <p:spPr>
          <a:xfrm>
            <a:off x="3048000" y="257175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26" name="Google Shape;126;p25"/>
          <p:cNvSpPr/>
          <p:nvPr>
            <p:ph idx="7" type="pic"/>
          </p:nvPr>
        </p:nvSpPr>
        <p:spPr>
          <a:xfrm>
            <a:off x="0" y="2571750"/>
            <a:ext cx="3048000" cy="2571900"/>
          </a:xfrm>
          <a:prstGeom prst="rect">
            <a:avLst/>
          </a:prstGeom>
          <a:solidFill>
            <a:schemeClr val="dk2"/>
          </a:solidFill>
          <a:ln>
            <a:noFill/>
          </a:ln>
        </p:spPr>
        <p:txBody>
          <a:bodyPr anchorCtr="0" anchor="t" bIns="0" lIns="189000" spcFirstLastPara="1" rIns="0" wrap="square" tIns="189000">
            <a:noAutofit/>
          </a:bodyPr>
          <a:lstStyle>
            <a:lvl1pPr lvl="0" marR="0" rtl="0" algn="l">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3">
  <p:cSld name="Container 3">
    <p:spTree>
      <p:nvGrpSpPr>
        <p:cNvPr id="127" name="Shape 127"/>
        <p:cNvGrpSpPr/>
        <p:nvPr/>
      </p:nvGrpSpPr>
      <p:grpSpPr>
        <a:xfrm>
          <a:off x="0" y="0"/>
          <a:ext cx="0" cy="0"/>
          <a:chOff x="0" y="0"/>
          <a:chExt cx="0" cy="0"/>
        </a:xfrm>
      </p:grpSpPr>
      <p:sp>
        <p:nvSpPr>
          <p:cNvPr id="128" name="Google Shape;128;p26"/>
          <p:cNvSpPr/>
          <p:nvPr>
            <p:ph idx="2" type="pic"/>
          </p:nvPr>
        </p:nvSpPr>
        <p:spPr>
          <a:xfrm>
            <a:off x="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4">
  <p:cSld name="Container 4">
    <p:spTree>
      <p:nvGrpSpPr>
        <p:cNvPr id="129" name="Shape 129"/>
        <p:cNvGrpSpPr/>
        <p:nvPr/>
      </p:nvGrpSpPr>
      <p:grpSpPr>
        <a:xfrm>
          <a:off x="0" y="0"/>
          <a:ext cx="0" cy="0"/>
          <a:chOff x="0" y="0"/>
          <a:chExt cx="0" cy="0"/>
        </a:xfrm>
      </p:grpSpPr>
      <p:sp>
        <p:nvSpPr>
          <p:cNvPr id="130" name="Google Shape;130;p27"/>
          <p:cNvSpPr/>
          <p:nvPr>
            <p:ph idx="2" type="pic"/>
          </p:nvPr>
        </p:nvSpPr>
        <p:spPr>
          <a:xfrm>
            <a:off x="457200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2">
  <p:cSld name="Container 2">
    <p:spTree>
      <p:nvGrpSpPr>
        <p:cNvPr id="131" name="Shape 131"/>
        <p:cNvGrpSpPr/>
        <p:nvPr/>
      </p:nvGrpSpPr>
      <p:grpSpPr>
        <a:xfrm>
          <a:off x="0" y="0"/>
          <a:ext cx="0" cy="0"/>
          <a:chOff x="0" y="0"/>
          <a:chExt cx="0" cy="0"/>
        </a:xfrm>
      </p:grpSpPr>
      <p:sp>
        <p:nvSpPr>
          <p:cNvPr id="132" name="Google Shape;132;p28"/>
          <p:cNvSpPr/>
          <p:nvPr>
            <p:ph idx="2" type="pic"/>
          </p:nvPr>
        </p:nvSpPr>
        <p:spPr>
          <a:xfrm>
            <a:off x="5787196" y="0"/>
            <a:ext cx="33567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od morning">
  <p:cSld name="Good morning">
    <p:spTree>
      <p:nvGrpSpPr>
        <p:cNvPr id="133" name="Shape 133"/>
        <p:cNvGrpSpPr/>
        <p:nvPr/>
      </p:nvGrpSpPr>
      <p:grpSpPr>
        <a:xfrm>
          <a:off x="0" y="0"/>
          <a:ext cx="0" cy="0"/>
          <a:chOff x="0" y="0"/>
          <a:chExt cx="0" cy="0"/>
        </a:xfrm>
      </p:grpSpPr>
      <p:sp>
        <p:nvSpPr>
          <p:cNvPr id="134" name="Google Shape;134;p29"/>
          <p:cNvSpPr/>
          <p:nvPr>
            <p:ph idx="2" type="pic"/>
          </p:nvPr>
        </p:nvSpPr>
        <p:spPr>
          <a:xfrm>
            <a:off x="1007269" y="600073"/>
            <a:ext cx="3996900" cy="3943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6">
  <p:cSld name="Container 6">
    <p:spTree>
      <p:nvGrpSpPr>
        <p:cNvPr id="135" name="Shape 135"/>
        <p:cNvGrpSpPr/>
        <p:nvPr/>
      </p:nvGrpSpPr>
      <p:grpSpPr>
        <a:xfrm>
          <a:off x="0" y="0"/>
          <a:ext cx="0" cy="0"/>
          <a:chOff x="0" y="0"/>
          <a:chExt cx="0" cy="0"/>
        </a:xfrm>
      </p:grpSpPr>
      <p:sp>
        <p:nvSpPr>
          <p:cNvPr id="136" name="Google Shape;136;p30"/>
          <p:cNvSpPr/>
          <p:nvPr>
            <p:ph idx="2" type="pic"/>
          </p:nvPr>
        </p:nvSpPr>
        <p:spPr>
          <a:xfrm>
            <a:off x="1007269" y="870347"/>
            <a:ext cx="3564600" cy="34836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1">
  <p:cSld name="Container 1">
    <p:spTree>
      <p:nvGrpSpPr>
        <p:cNvPr id="137" name="Shape 137"/>
        <p:cNvGrpSpPr/>
        <p:nvPr/>
      </p:nvGrpSpPr>
      <p:grpSpPr>
        <a:xfrm>
          <a:off x="0" y="0"/>
          <a:ext cx="0" cy="0"/>
          <a:chOff x="0" y="0"/>
          <a:chExt cx="0" cy="0"/>
        </a:xfrm>
      </p:grpSpPr>
      <p:sp>
        <p:nvSpPr>
          <p:cNvPr id="138" name="Google Shape;138;p31"/>
          <p:cNvSpPr/>
          <p:nvPr>
            <p:ph idx="2" type="pic"/>
          </p:nvPr>
        </p:nvSpPr>
        <p:spPr>
          <a:xfrm>
            <a:off x="1017985" y="1750218"/>
            <a:ext cx="7118700" cy="27933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3975" y="1281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5">
  <p:cSld name="Container 5">
    <p:spTree>
      <p:nvGrpSpPr>
        <p:cNvPr id="139" name="Shape 139"/>
        <p:cNvGrpSpPr/>
        <p:nvPr/>
      </p:nvGrpSpPr>
      <p:grpSpPr>
        <a:xfrm>
          <a:off x="0" y="0"/>
          <a:ext cx="0" cy="0"/>
          <a:chOff x="0" y="0"/>
          <a:chExt cx="0" cy="0"/>
        </a:xfrm>
      </p:grpSpPr>
      <p:sp>
        <p:nvSpPr>
          <p:cNvPr id="140" name="Google Shape;140;p32"/>
          <p:cNvSpPr/>
          <p:nvPr>
            <p:ph idx="2" type="pic"/>
          </p:nvPr>
        </p:nvSpPr>
        <p:spPr>
          <a:xfrm>
            <a:off x="320346" y="414338"/>
            <a:ext cx="6510300" cy="43149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7">
  <p:cSld name="Container 7">
    <p:spTree>
      <p:nvGrpSpPr>
        <p:cNvPr id="141" name="Shape 141"/>
        <p:cNvGrpSpPr/>
        <p:nvPr/>
      </p:nvGrpSpPr>
      <p:grpSpPr>
        <a:xfrm>
          <a:off x="0" y="0"/>
          <a:ext cx="0" cy="0"/>
          <a:chOff x="0" y="0"/>
          <a:chExt cx="0" cy="0"/>
        </a:xfrm>
      </p:grpSpPr>
      <p:sp>
        <p:nvSpPr>
          <p:cNvPr id="142" name="Google Shape;142;p33"/>
          <p:cNvSpPr/>
          <p:nvPr>
            <p:ph idx="2" type="pic"/>
          </p:nvPr>
        </p:nvSpPr>
        <p:spPr>
          <a:xfrm>
            <a:off x="0" y="0"/>
            <a:ext cx="5223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9">
  <p:cSld name="Container 9">
    <p:spTree>
      <p:nvGrpSpPr>
        <p:cNvPr id="143" name="Shape 143"/>
        <p:cNvGrpSpPr/>
        <p:nvPr/>
      </p:nvGrpSpPr>
      <p:grpSpPr>
        <a:xfrm>
          <a:off x="0" y="0"/>
          <a:ext cx="0" cy="0"/>
          <a:chOff x="0" y="0"/>
          <a:chExt cx="0" cy="0"/>
        </a:xfrm>
      </p:grpSpPr>
      <p:sp>
        <p:nvSpPr>
          <p:cNvPr id="144" name="Google Shape;144;p34"/>
          <p:cNvSpPr/>
          <p:nvPr>
            <p:ph idx="2" type="pic"/>
          </p:nvPr>
        </p:nvSpPr>
        <p:spPr>
          <a:xfrm>
            <a:off x="6468035" y="0"/>
            <a:ext cx="2676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11">
  <p:cSld name="Container 11">
    <p:spTree>
      <p:nvGrpSpPr>
        <p:cNvPr id="145" name="Shape 145"/>
        <p:cNvGrpSpPr/>
        <p:nvPr/>
      </p:nvGrpSpPr>
      <p:grpSpPr>
        <a:xfrm>
          <a:off x="0" y="0"/>
          <a:ext cx="0" cy="0"/>
          <a:chOff x="0" y="0"/>
          <a:chExt cx="0" cy="0"/>
        </a:xfrm>
      </p:grpSpPr>
      <p:sp>
        <p:nvSpPr>
          <p:cNvPr id="146" name="Google Shape;146;p35"/>
          <p:cNvSpPr/>
          <p:nvPr>
            <p:ph idx="2" type="pic"/>
          </p:nvPr>
        </p:nvSpPr>
        <p:spPr>
          <a:xfrm>
            <a:off x="108388"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7" name="Google Shape;147;p35"/>
          <p:cNvSpPr/>
          <p:nvPr>
            <p:ph idx="3" type="pic"/>
          </p:nvPr>
        </p:nvSpPr>
        <p:spPr>
          <a:xfrm>
            <a:off x="3124060"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8" name="Google Shape;148;p35"/>
          <p:cNvSpPr/>
          <p:nvPr>
            <p:ph idx="4" type="pic"/>
          </p:nvPr>
        </p:nvSpPr>
        <p:spPr>
          <a:xfrm>
            <a:off x="6139733"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10">
  <p:cSld name="Container 10">
    <p:spTree>
      <p:nvGrpSpPr>
        <p:cNvPr id="149" name="Shape 149"/>
        <p:cNvGrpSpPr/>
        <p:nvPr/>
      </p:nvGrpSpPr>
      <p:grpSpPr>
        <a:xfrm>
          <a:off x="0" y="0"/>
          <a:ext cx="0" cy="0"/>
          <a:chOff x="0" y="0"/>
          <a:chExt cx="0" cy="0"/>
        </a:xfrm>
      </p:grpSpPr>
      <p:sp>
        <p:nvSpPr>
          <p:cNvPr id="150" name="Google Shape;150;p36"/>
          <p:cNvSpPr/>
          <p:nvPr>
            <p:ph idx="2" type="pic"/>
          </p:nvPr>
        </p:nvSpPr>
        <p:spPr>
          <a:xfrm>
            <a:off x="457200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1">
  <p:cSld name="Team 1">
    <p:spTree>
      <p:nvGrpSpPr>
        <p:cNvPr id="151" name="Shape 151"/>
        <p:cNvGrpSpPr/>
        <p:nvPr/>
      </p:nvGrpSpPr>
      <p:grpSpPr>
        <a:xfrm>
          <a:off x="0" y="0"/>
          <a:ext cx="0" cy="0"/>
          <a:chOff x="0" y="0"/>
          <a:chExt cx="0" cy="0"/>
        </a:xfrm>
      </p:grpSpPr>
      <p:sp>
        <p:nvSpPr>
          <p:cNvPr id="152" name="Google Shape;152;p37"/>
          <p:cNvSpPr/>
          <p:nvPr>
            <p:ph idx="2" type="pic"/>
          </p:nvPr>
        </p:nvSpPr>
        <p:spPr>
          <a:xfrm>
            <a:off x="292799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3" name="Google Shape;153;p37"/>
          <p:cNvSpPr/>
          <p:nvPr>
            <p:ph idx="3" type="pic"/>
          </p:nvPr>
        </p:nvSpPr>
        <p:spPr>
          <a:xfrm>
            <a:off x="4832989" y="1965992"/>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4" name="Google Shape;154;p37"/>
          <p:cNvSpPr/>
          <p:nvPr>
            <p:ph idx="4" type="pic"/>
          </p:nvPr>
        </p:nvSpPr>
        <p:spPr>
          <a:xfrm>
            <a:off x="673798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5" name="Google Shape;155;p37"/>
          <p:cNvSpPr/>
          <p:nvPr>
            <p:ph idx="5" type="pic"/>
          </p:nvPr>
        </p:nvSpPr>
        <p:spPr>
          <a:xfrm>
            <a:off x="1023001"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2">
  <p:cSld name="Team 2">
    <p:spTree>
      <p:nvGrpSpPr>
        <p:cNvPr id="156" name="Shape 156"/>
        <p:cNvGrpSpPr/>
        <p:nvPr/>
      </p:nvGrpSpPr>
      <p:grpSpPr>
        <a:xfrm>
          <a:off x="0" y="0"/>
          <a:ext cx="0" cy="0"/>
          <a:chOff x="0" y="0"/>
          <a:chExt cx="0" cy="0"/>
        </a:xfrm>
      </p:grpSpPr>
      <p:sp>
        <p:nvSpPr>
          <p:cNvPr id="157" name="Google Shape;157;p38"/>
          <p:cNvSpPr/>
          <p:nvPr>
            <p:ph idx="2" type="pic"/>
          </p:nvPr>
        </p:nvSpPr>
        <p:spPr>
          <a:xfrm>
            <a:off x="1025816"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8" name="Google Shape;158;p38"/>
          <p:cNvSpPr/>
          <p:nvPr>
            <p:ph idx="3" type="pic"/>
          </p:nvPr>
        </p:nvSpPr>
        <p:spPr>
          <a:xfrm>
            <a:off x="358232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9" name="Google Shape;159;p38"/>
          <p:cNvSpPr/>
          <p:nvPr>
            <p:ph idx="4" type="pic"/>
          </p:nvPr>
        </p:nvSpPr>
        <p:spPr>
          <a:xfrm>
            <a:off x="614264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0" name="Google Shape;160;p38"/>
          <p:cNvSpPr/>
          <p:nvPr>
            <p:ph idx="5" type="pic"/>
          </p:nvPr>
        </p:nvSpPr>
        <p:spPr>
          <a:xfrm>
            <a:off x="1025816"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1" name="Google Shape;161;p38"/>
          <p:cNvSpPr/>
          <p:nvPr>
            <p:ph idx="6" type="pic"/>
          </p:nvPr>
        </p:nvSpPr>
        <p:spPr>
          <a:xfrm>
            <a:off x="358232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2" name="Google Shape;162;p38"/>
          <p:cNvSpPr/>
          <p:nvPr>
            <p:ph idx="7" type="pic"/>
          </p:nvPr>
        </p:nvSpPr>
        <p:spPr>
          <a:xfrm>
            <a:off x="614264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3" name="Google Shape;163;p38"/>
          <p:cNvSpPr/>
          <p:nvPr>
            <p:ph idx="8" type="pic"/>
          </p:nvPr>
        </p:nvSpPr>
        <p:spPr>
          <a:xfrm>
            <a:off x="1025816"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4" name="Google Shape;164;p38"/>
          <p:cNvSpPr/>
          <p:nvPr>
            <p:ph idx="9" type="pic"/>
          </p:nvPr>
        </p:nvSpPr>
        <p:spPr>
          <a:xfrm>
            <a:off x="358232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5" name="Google Shape;165;p38"/>
          <p:cNvSpPr/>
          <p:nvPr>
            <p:ph idx="13" type="pic"/>
          </p:nvPr>
        </p:nvSpPr>
        <p:spPr>
          <a:xfrm>
            <a:off x="614264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500"/>
              <a:buFont typeface="Arial"/>
              <a:buNone/>
              <a:defRPr b="0" i="0" sz="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3">
  <p:cSld name="Team 3">
    <p:spTree>
      <p:nvGrpSpPr>
        <p:cNvPr id="166" name="Shape 166"/>
        <p:cNvGrpSpPr/>
        <p:nvPr/>
      </p:nvGrpSpPr>
      <p:grpSpPr>
        <a:xfrm>
          <a:off x="0" y="0"/>
          <a:ext cx="0" cy="0"/>
          <a:chOff x="0" y="0"/>
          <a:chExt cx="0" cy="0"/>
        </a:xfrm>
      </p:grpSpPr>
      <p:sp>
        <p:nvSpPr>
          <p:cNvPr id="167" name="Google Shape;167;p39"/>
          <p:cNvSpPr/>
          <p:nvPr>
            <p:ph idx="2" type="pic"/>
          </p:nvPr>
        </p:nvSpPr>
        <p:spPr>
          <a:xfrm>
            <a:off x="1007629" y="84405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8" name="Google Shape;168;p39"/>
          <p:cNvSpPr/>
          <p:nvPr>
            <p:ph idx="3" type="pic"/>
          </p:nvPr>
        </p:nvSpPr>
        <p:spPr>
          <a:xfrm>
            <a:off x="2837480" y="84405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9" name="Google Shape;169;p39"/>
          <p:cNvSpPr/>
          <p:nvPr>
            <p:ph idx="4" type="pic"/>
          </p:nvPr>
        </p:nvSpPr>
        <p:spPr>
          <a:xfrm>
            <a:off x="4667332" y="84405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0" name="Google Shape;170;p39"/>
          <p:cNvSpPr/>
          <p:nvPr>
            <p:ph idx="5" type="pic"/>
          </p:nvPr>
        </p:nvSpPr>
        <p:spPr>
          <a:xfrm>
            <a:off x="6497183" y="84405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1" name="Google Shape;171;p39"/>
          <p:cNvSpPr/>
          <p:nvPr>
            <p:ph idx="6" type="pic"/>
          </p:nvPr>
        </p:nvSpPr>
        <p:spPr>
          <a:xfrm>
            <a:off x="1007629" y="161723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2" name="Google Shape;172;p39"/>
          <p:cNvSpPr/>
          <p:nvPr>
            <p:ph idx="7" type="pic"/>
          </p:nvPr>
        </p:nvSpPr>
        <p:spPr>
          <a:xfrm>
            <a:off x="2837480" y="161723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3" name="Google Shape;173;p39"/>
          <p:cNvSpPr/>
          <p:nvPr>
            <p:ph idx="8" type="pic"/>
          </p:nvPr>
        </p:nvSpPr>
        <p:spPr>
          <a:xfrm>
            <a:off x="4667332" y="161723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4" name="Google Shape;174;p39"/>
          <p:cNvSpPr/>
          <p:nvPr>
            <p:ph idx="9" type="pic"/>
          </p:nvPr>
        </p:nvSpPr>
        <p:spPr>
          <a:xfrm>
            <a:off x="6497183" y="161723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5" name="Google Shape;175;p39"/>
          <p:cNvSpPr/>
          <p:nvPr>
            <p:ph idx="13" type="pic"/>
          </p:nvPr>
        </p:nvSpPr>
        <p:spPr>
          <a:xfrm>
            <a:off x="1007629" y="240111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6" name="Google Shape;176;p39"/>
          <p:cNvSpPr/>
          <p:nvPr>
            <p:ph idx="14" type="pic"/>
          </p:nvPr>
        </p:nvSpPr>
        <p:spPr>
          <a:xfrm>
            <a:off x="2837480" y="240111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7" name="Google Shape;177;p39"/>
          <p:cNvSpPr/>
          <p:nvPr>
            <p:ph idx="15" type="pic"/>
          </p:nvPr>
        </p:nvSpPr>
        <p:spPr>
          <a:xfrm>
            <a:off x="4667332" y="240111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8" name="Google Shape;178;p39"/>
          <p:cNvSpPr/>
          <p:nvPr>
            <p:ph idx="16" type="pic"/>
          </p:nvPr>
        </p:nvSpPr>
        <p:spPr>
          <a:xfrm>
            <a:off x="6497183" y="240111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9" name="Google Shape;179;p39"/>
          <p:cNvSpPr/>
          <p:nvPr>
            <p:ph idx="17" type="pic"/>
          </p:nvPr>
        </p:nvSpPr>
        <p:spPr>
          <a:xfrm>
            <a:off x="1007629" y="3184993"/>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0" name="Google Shape;180;p39"/>
          <p:cNvSpPr/>
          <p:nvPr>
            <p:ph idx="18" type="pic"/>
          </p:nvPr>
        </p:nvSpPr>
        <p:spPr>
          <a:xfrm>
            <a:off x="2837480" y="3184993"/>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1" name="Google Shape;181;p39"/>
          <p:cNvSpPr/>
          <p:nvPr>
            <p:ph idx="19" type="pic"/>
          </p:nvPr>
        </p:nvSpPr>
        <p:spPr>
          <a:xfrm>
            <a:off x="4667332" y="3184993"/>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2" name="Google Shape;182;p39"/>
          <p:cNvSpPr/>
          <p:nvPr>
            <p:ph idx="20" type="pic"/>
          </p:nvPr>
        </p:nvSpPr>
        <p:spPr>
          <a:xfrm>
            <a:off x="6497183" y="3184993"/>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3" name="Google Shape;183;p39"/>
          <p:cNvSpPr/>
          <p:nvPr>
            <p:ph idx="21" type="pic"/>
          </p:nvPr>
        </p:nvSpPr>
        <p:spPr>
          <a:xfrm>
            <a:off x="1007629" y="395507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4" name="Google Shape;184;p39"/>
          <p:cNvSpPr/>
          <p:nvPr>
            <p:ph idx="22" type="pic"/>
          </p:nvPr>
        </p:nvSpPr>
        <p:spPr>
          <a:xfrm>
            <a:off x="2837480" y="395507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5" name="Google Shape;185;p39"/>
          <p:cNvSpPr/>
          <p:nvPr>
            <p:ph idx="23" type="pic"/>
          </p:nvPr>
        </p:nvSpPr>
        <p:spPr>
          <a:xfrm>
            <a:off x="4667332" y="395507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86" name="Google Shape;186;p39"/>
          <p:cNvSpPr/>
          <p:nvPr>
            <p:ph idx="24" type="pic"/>
          </p:nvPr>
        </p:nvSpPr>
        <p:spPr>
          <a:xfrm>
            <a:off x="6497183" y="3955074"/>
            <a:ext cx="403200" cy="4026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400"/>
              <a:buFont typeface="Arial"/>
              <a:buNone/>
              <a:defRPr b="0" i="0" sz="4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resentation">
  <p:cSld name="Team presentation">
    <p:spTree>
      <p:nvGrpSpPr>
        <p:cNvPr id="187" name="Shape 187"/>
        <p:cNvGrpSpPr/>
        <p:nvPr/>
      </p:nvGrpSpPr>
      <p:grpSpPr>
        <a:xfrm>
          <a:off x="0" y="0"/>
          <a:ext cx="0" cy="0"/>
          <a:chOff x="0" y="0"/>
          <a:chExt cx="0" cy="0"/>
        </a:xfrm>
      </p:grpSpPr>
      <p:sp>
        <p:nvSpPr>
          <p:cNvPr id="188" name="Google Shape;188;p40"/>
          <p:cNvSpPr/>
          <p:nvPr>
            <p:ph idx="2" type="pic"/>
          </p:nvPr>
        </p:nvSpPr>
        <p:spPr>
          <a:xfrm>
            <a:off x="1017985" y="600075"/>
            <a:ext cx="2879400" cy="3943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4">
  <p:cSld name="Team 4">
    <p:spTree>
      <p:nvGrpSpPr>
        <p:cNvPr id="189" name="Shape 189"/>
        <p:cNvGrpSpPr/>
        <p:nvPr/>
      </p:nvGrpSpPr>
      <p:grpSpPr>
        <a:xfrm>
          <a:off x="0" y="0"/>
          <a:ext cx="0" cy="0"/>
          <a:chOff x="0" y="0"/>
          <a:chExt cx="0" cy="0"/>
        </a:xfrm>
      </p:grpSpPr>
      <p:sp>
        <p:nvSpPr>
          <p:cNvPr id="190" name="Google Shape;190;p41"/>
          <p:cNvSpPr/>
          <p:nvPr>
            <p:ph idx="2" type="pic"/>
          </p:nvPr>
        </p:nvSpPr>
        <p:spPr>
          <a:xfrm>
            <a:off x="1017985" y="1606911"/>
            <a:ext cx="1527600" cy="1948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200"/>
              <a:buFont typeface="Arial"/>
              <a:buNone/>
              <a:defRPr b="0" i="0" sz="12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1" name="Google Shape;191;p41"/>
          <p:cNvSpPr/>
          <p:nvPr>
            <p:ph idx="3" type="pic"/>
          </p:nvPr>
        </p:nvSpPr>
        <p:spPr>
          <a:xfrm>
            <a:off x="2870441" y="1606911"/>
            <a:ext cx="1527600" cy="1948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200"/>
              <a:buFont typeface="Arial"/>
              <a:buNone/>
              <a:defRPr b="0" i="0" sz="12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2" name="Google Shape;192;p41"/>
          <p:cNvSpPr/>
          <p:nvPr>
            <p:ph idx="4" type="pic"/>
          </p:nvPr>
        </p:nvSpPr>
        <p:spPr>
          <a:xfrm>
            <a:off x="4747395" y="1606911"/>
            <a:ext cx="1527600" cy="1948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200"/>
              <a:buFont typeface="Arial"/>
              <a:buNone/>
              <a:defRPr b="0" i="0" sz="12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3" name="Google Shape;193;p41"/>
          <p:cNvSpPr/>
          <p:nvPr>
            <p:ph idx="5" type="pic"/>
          </p:nvPr>
        </p:nvSpPr>
        <p:spPr>
          <a:xfrm>
            <a:off x="6607969" y="1606911"/>
            <a:ext cx="1527600" cy="19482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200"/>
              <a:buFont typeface="Arial"/>
              <a:buNone/>
              <a:defRPr b="0" i="0" sz="12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logos Slide">
  <p:cSld name="8 logos Slide">
    <p:spTree>
      <p:nvGrpSpPr>
        <p:cNvPr id="194" name="Shape 194"/>
        <p:cNvGrpSpPr/>
        <p:nvPr/>
      </p:nvGrpSpPr>
      <p:grpSpPr>
        <a:xfrm>
          <a:off x="0" y="0"/>
          <a:ext cx="0" cy="0"/>
          <a:chOff x="0" y="0"/>
          <a:chExt cx="0" cy="0"/>
        </a:xfrm>
      </p:grpSpPr>
      <p:sp>
        <p:nvSpPr>
          <p:cNvPr id="195" name="Google Shape;195;p42"/>
          <p:cNvSpPr txBox="1"/>
          <p:nvPr>
            <p:ph idx="1" type="body"/>
          </p:nvPr>
        </p:nvSpPr>
        <p:spPr>
          <a:xfrm>
            <a:off x="1184932" y="1946377"/>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6" name="Google Shape;196;p42"/>
          <p:cNvSpPr txBox="1"/>
          <p:nvPr>
            <p:ph idx="2" type="body"/>
          </p:nvPr>
        </p:nvSpPr>
        <p:spPr>
          <a:xfrm>
            <a:off x="2682994" y="1946377"/>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7" name="Google Shape;197;p42"/>
          <p:cNvSpPr txBox="1"/>
          <p:nvPr>
            <p:ph idx="3" type="body"/>
          </p:nvPr>
        </p:nvSpPr>
        <p:spPr>
          <a:xfrm>
            <a:off x="4181055" y="1946377"/>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8" name="Google Shape;198;p42"/>
          <p:cNvSpPr txBox="1"/>
          <p:nvPr>
            <p:ph idx="4" type="body"/>
          </p:nvPr>
        </p:nvSpPr>
        <p:spPr>
          <a:xfrm>
            <a:off x="5679116" y="1946377"/>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9" name="Google Shape;199;p42"/>
          <p:cNvSpPr txBox="1"/>
          <p:nvPr>
            <p:ph idx="5" type="body"/>
          </p:nvPr>
        </p:nvSpPr>
        <p:spPr>
          <a:xfrm>
            <a:off x="7177178" y="1946377"/>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42"/>
          <p:cNvSpPr txBox="1"/>
          <p:nvPr>
            <p:ph idx="6" type="body"/>
          </p:nvPr>
        </p:nvSpPr>
        <p:spPr>
          <a:xfrm>
            <a:off x="1184932" y="3408553"/>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 name="Google Shape;201;p42"/>
          <p:cNvSpPr txBox="1"/>
          <p:nvPr>
            <p:ph idx="7" type="body"/>
          </p:nvPr>
        </p:nvSpPr>
        <p:spPr>
          <a:xfrm>
            <a:off x="2682994" y="3408553"/>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2" name="Google Shape;202;p42"/>
          <p:cNvSpPr txBox="1"/>
          <p:nvPr>
            <p:ph idx="8" type="body"/>
          </p:nvPr>
        </p:nvSpPr>
        <p:spPr>
          <a:xfrm>
            <a:off x="4181055" y="3408553"/>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3" name="Google Shape;203;p42"/>
          <p:cNvSpPr txBox="1"/>
          <p:nvPr>
            <p:ph idx="9" type="body"/>
          </p:nvPr>
        </p:nvSpPr>
        <p:spPr>
          <a:xfrm>
            <a:off x="5679116" y="3408553"/>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4" name="Google Shape;204;p42"/>
          <p:cNvSpPr txBox="1"/>
          <p:nvPr>
            <p:ph idx="13" type="body"/>
          </p:nvPr>
        </p:nvSpPr>
        <p:spPr>
          <a:xfrm>
            <a:off x="7177178" y="3408553"/>
            <a:ext cx="781800" cy="7563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800"/>
              <a:buNone/>
              <a:defRPr sz="8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logos Slide">
  <p:cSld name="18 logos Slide">
    <p:spTree>
      <p:nvGrpSpPr>
        <p:cNvPr id="205" name="Shape 205"/>
        <p:cNvGrpSpPr/>
        <p:nvPr/>
      </p:nvGrpSpPr>
      <p:grpSpPr>
        <a:xfrm>
          <a:off x="0" y="0"/>
          <a:ext cx="0" cy="0"/>
          <a:chOff x="0" y="0"/>
          <a:chExt cx="0" cy="0"/>
        </a:xfrm>
      </p:grpSpPr>
      <p:sp>
        <p:nvSpPr>
          <p:cNvPr id="206" name="Google Shape;206;p43"/>
          <p:cNvSpPr txBox="1"/>
          <p:nvPr>
            <p:ph idx="1" type="body"/>
          </p:nvPr>
        </p:nvSpPr>
        <p:spPr>
          <a:xfrm>
            <a:off x="1119629"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43"/>
          <p:cNvSpPr txBox="1"/>
          <p:nvPr>
            <p:ph idx="2" type="body"/>
          </p:nvPr>
        </p:nvSpPr>
        <p:spPr>
          <a:xfrm>
            <a:off x="2384192"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8" name="Google Shape;208;p43"/>
          <p:cNvSpPr txBox="1"/>
          <p:nvPr>
            <p:ph idx="3" type="body"/>
          </p:nvPr>
        </p:nvSpPr>
        <p:spPr>
          <a:xfrm>
            <a:off x="3648754"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9" name="Google Shape;209;p43"/>
          <p:cNvSpPr txBox="1"/>
          <p:nvPr>
            <p:ph idx="4" type="body"/>
          </p:nvPr>
        </p:nvSpPr>
        <p:spPr>
          <a:xfrm>
            <a:off x="4913316"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0" name="Google Shape;210;p43"/>
          <p:cNvSpPr txBox="1"/>
          <p:nvPr>
            <p:ph idx="5" type="body"/>
          </p:nvPr>
        </p:nvSpPr>
        <p:spPr>
          <a:xfrm>
            <a:off x="6177878"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1" name="Google Shape;211;p43"/>
          <p:cNvSpPr txBox="1"/>
          <p:nvPr>
            <p:ph idx="6" type="body"/>
          </p:nvPr>
        </p:nvSpPr>
        <p:spPr>
          <a:xfrm>
            <a:off x="7442440" y="1648934"/>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43"/>
          <p:cNvSpPr txBox="1"/>
          <p:nvPr>
            <p:ph idx="7" type="body"/>
          </p:nvPr>
        </p:nvSpPr>
        <p:spPr>
          <a:xfrm>
            <a:off x="1119629"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3" name="Google Shape;213;p43"/>
          <p:cNvSpPr txBox="1"/>
          <p:nvPr>
            <p:ph idx="8" type="body"/>
          </p:nvPr>
        </p:nvSpPr>
        <p:spPr>
          <a:xfrm>
            <a:off x="2384192"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4" name="Google Shape;214;p43"/>
          <p:cNvSpPr txBox="1"/>
          <p:nvPr>
            <p:ph idx="9" type="body"/>
          </p:nvPr>
        </p:nvSpPr>
        <p:spPr>
          <a:xfrm>
            <a:off x="3648754"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5" name="Google Shape;215;p43"/>
          <p:cNvSpPr txBox="1"/>
          <p:nvPr>
            <p:ph idx="13" type="body"/>
          </p:nvPr>
        </p:nvSpPr>
        <p:spPr>
          <a:xfrm>
            <a:off x="4913316"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6" name="Google Shape;216;p43"/>
          <p:cNvSpPr txBox="1"/>
          <p:nvPr>
            <p:ph idx="14" type="body"/>
          </p:nvPr>
        </p:nvSpPr>
        <p:spPr>
          <a:xfrm>
            <a:off x="6177878"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43"/>
          <p:cNvSpPr txBox="1"/>
          <p:nvPr>
            <p:ph idx="15" type="body"/>
          </p:nvPr>
        </p:nvSpPr>
        <p:spPr>
          <a:xfrm>
            <a:off x="7442440" y="2771626"/>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8" name="Google Shape;218;p43"/>
          <p:cNvSpPr txBox="1"/>
          <p:nvPr>
            <p:ph idx="16" type="body"/>
          </p:nvPr>
        </p:nvSpPr>
        <p:spPr>
          <a:xfrm>
            <a:off x="1119629"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9" name="Google Shape;219;p43"/>
          <p:cNvSpPr txBox="1"/>
          <p:nvPr>
            <p:ph idx="17" type="body"/>
          </p:nvPr>
        </p:nvSpPr>
        <p:spPr>
          <a:xfrm>
            <a:off x="2384192"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0" name="Google Shape;220;p43"/>
          <p:cNvSpPr txBox="1"/>
          <p:nvPr>
            <p:ph idx="18" type="body"/>
          </p:nvPr>
        </p:nvSpPr>
        <p:spPr>
          <a:xfrm>
            <a:off x="3648754"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43"/>
          <p:cNvSpPr txBox="1"/>
          <p:nvPr>
            <p:ph idx="19" type="body"/>
          </p:nvPr>
        </p:nvSpPr>
        <p:spPr>
          <a:xfrm>
            <a:off x="4913316"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2" name="Google Shape;222;p43"/>
          <p:cNvSpPr txBox="1"/>
          <p:nvPr>
            <p:ph idx="20" type="body"/>
          </p:nvPr>
        </p:nvSpPr>
        <p:spPr>
          <a:xfrm>
            <a:off x="6177878"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3" name="Google Shape;223;p43"/>
          <p:cNvSpPr txBox="1"/>
          <p:nvPr>
            <p:ph idx="21" type="body"/>
          </p:nvPr>
        </p:nvSpPr>
        <p:spPr>
          <a:xfrm>
            <a:off x="7442440" y="3897373"/>
            <a:ext cx="582000" cy="5661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0"/>
              </a:spcBef>
              <a:spcAft>
                <a:spcPts val="0"/>
              </a:spcAft>
              <a:buClr>
                <a:schemeClr val="accent1"/>
              </a:buClr>
              <a:buSzPts val="600"/>
              <a:buNone/>
              <a:defRPr sz="600"/>
            </a:lvl1pPr>
            <a:lvl2pPr indent="-317500" lvl="1" marL="914400" rtl="0" algn="l">
              <a:lnSpc>
                <a:spcPct val="100000"/>
              </a:lnSpc>
              <a:spcBef>
                <a:spcPts val="500"/>
              </a:spcBef>
              <a:spcAft>
                <a:spcPts val="0"/>
              </a:spcAft>
              <a:buSzPts val="1400"/>
              <a:buChar char="•"/>
              <a:defRPr/>
            </a:lvl2pPr>
            <a:lvl3pPr indent="-317500" lvl="2" marL="1371600" rtl="0" algn="l">
              <a:lnSpc>
                <a:spcPct val="150000"/>
              </a:lnSpc>
              <a:spcBef>
                <a:spcPts val="500"/>
              </a:spcBef>
              <a:spcAft>
                <a:spcPts val="0"/>
              </a:spcAft>
              <a:buClr>
                <a:schemeClr val="dk1"/>
              </a:buClr>
              <a:buSzPts val="1400"/>
              <a:buChar char="•"/>
              <a:defRPr/>
            </a:lvl3pPr>
            <a:lvl4pPr indent="-317500" lvl="3" marL="1828800" rtl="0" algn="l">
              <a:lnSpc>
                <a:spcPct val="90000"/>
              </a:lnSpc>
              <a:spcBef>
                <a:spcPts val="5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 X">
  <p:cSld name="iPhone X">
    <p:spTree>
      <p:nvGrpSpPr>
        <p:cNvPr id="224" name="Shape 224"/>
        <p:cNvGrpSpPr/>
        <p:nvPr/>
      </p:nvGrpSpPr>
      <p:grpSpPr>
        <a:xfrm>
          <a:off x="0" y="0"/>
          <a:ext cx="0" cy="0"/>
          <a:chOff x="0" y="0"/>
          <a:chExt cx="0" cy="0"/>
        </a:xfrm>
      </p:grpSpPr>
      <p:sp>
        <p:nvSpPr>
          <p:cNvPr id="225" name="Google Shape;225;p44"/>
          <p:cNvSpPr/>
          <p:nvPr>
            <p:ph idx="2" type="pic"/>
          </p:nvPr>
        </p:nvSpPr>
        <p:spPr>
          <a:xfrm>
            <a:off x="1910360" y="672138"/>
            <a:ext cx="1774500" cy="3854400"/>
          </a:xfrm>
          <a:prstGeom prst="rect">
            <a:avLst/>
          </a:prstGeom>
          <a:solidFill>
            <a:schemeClr val="dk1"/>
          </a:solidFill>
          <a:ln>
            <a:noFill/>
          </a:ln>
        </p:spPr>
        <p:txBody>
          <a:bodyPr anchorCtr="0" anchor="t" bIns="67500" lIns="189000" spcFirstLastPara="1" rIns="68575" wrap="square" tIns="459000">
            <a:noAutofit/>
          </a:bodyPr>
          <a:lstStyle>
            <a:lvl1pPr lvl="0" marR="0" rtl="0" algn="l">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 X Zoom">
  <p:cSld name="iPhone X Zoom">
    <p:spTree>
      <p:nvGrpSpPr>
        <p:cNvPr id="226" name="Shape 226"/>
        <p:cNvGrpSpPr/>
        <p:nvPr/>
      </p:nvGrpSpPr>
      <p:grpSpPr>
        <a:xfrm>
          <a:off x="0" y="0"/>
          <a:ext cx="0" cy="0"/>
          <a:chOff x="0" y="0"/>
          <a:chExt cx="0" cy="0"/>
        </a:xfrm>
      </p:grpSpPr>
      <p:sp>
        <p:nvSpPr>
          <p:cNvPr id="227" name="Google Shape;227;p45"/>
          <p:cNvSpPr/>
          <p:nvPr>
            <p:ph idx="2" type="pic"/>
          </p:nvPr>
        </p:nvSpPr>
        <p:spPr>
          <a:xfrm>
            <a:off x="827315" y="1151107"/>
            <a:ext cx="2846700" cy="4001100"/>
          </a:xfrm>
          <a:prstGeom prst="rect">
            <a:avLst/>
          </a:prstGeom>
          <a:solidFill>
            <a:schemeClr val="dk1"/>
          </a:solidFill>
          <a:ln>
            <a:noFill/>
          </a:ln>
        </p:spPr>
        <p:txBody>
          <a:bodyPr anchorCtr="0" anchor="t" bIns="67500" lIns="189000" spcFirstLastPara="1" rIns="68575" wrap="square" tIns="459000">
            <a:noAutofit/>
          </a:bodyPr>
          <a:lstStyle>
            <a:lvl1pPr lvl="0" marR="0" rtl="0" algn="l">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 8">
  <p:cSld name="iPhone 8">
    <p:spTree>
      <p:nvGrpSpPr>
        <p:cNvPr id="228" name="Shape 228"/>
        <p:cNvGrpSpPr/>
        <p:nvPr/>
      </p:nvGrpSpPr>
      <p:grpSpPr>
        <a:xfrm>
          <a:off x="0" y="0"/>
          <a:ext cx="0" cy="0"/>
          <a:chOff x="0" y="0"/>
          <a:chExt cx="0" cy="0"/>
        </a:xfrm>
      </p:grpSpPr>
      <p:sp>
        <p:nvSpPr>
          <p:cNvPr id="229" name="Google Shape;229;p46"/>
          <p:cNvSpPr/>
          <p:nvPr>
            <p:ph idx="2" type="pic"/>
          </p:nvPr>
        </p:nvSpPr>
        <p:spPr>
          <a:xfrm>
            <a:off x="1965721" y="1097281"/>
            <a:ext cx="1665300" cy="29475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cbook">
  <p:cSld name="Macbook">
    <p:spTree>
      <p:nvGrpSpPr>
        <p:cNvPr id="230" name="Shape 230"/>
        <p:cNvGrpSpPr/>
        <p:nvPr/>
      </p:nvGrpSpPr>
      <p:grpSpPr>
        <a:xfrm>
          <a:off x="0" y="0"/>
          <a:ext cx="0" cy="0"/>
          <a:chOff x="0" y="0"/>
          <a:chExt cx="0" cy="0"/>
        </a:xfrm>
      </p:grpSpPr>
      <p:sp>
        <p:nvSpPr>
          <p:cNvPr id="231" name="Google Shape;231;p47"/>
          <p:cNvSpPr/>
          <p:nvPr>
            <p:ph idx="2" type="pic"/>
          </p:nvPr>
        </p:nvSpPr>
        <p:spPr>
          <a:xfrm>
            <a:off x="5016137" y="1676400"/>
            <a:ext cx="4128000" cy="3467100"/>
          </a:xfrm>
          <a:prstGeom prst="rect">
            <a:avLst/>
          </a:prstGeom>
          <a:solidFill>
            <a:schemeClr val="dk1"/>
          </a:solidFill>
          <a:ln>
            <a:noFill/>
          </a:ln>
        </p:spPr>
        <p:txBody>
          <a:bodyPr anchorCtr="0" anchor="t" bIns="54000" lIns="297000" spcFirstLastPara="1" rIns="54000" wrap="square" tIns="1107000">
            <a:noAutofit/>
          </a:bodyPr>
          <a:lstStyle>
            <a:lvl1pPr lvl="0" marR="0" rtl="0" algn="l">
              <a:lnSpc>
                <a:spcPct val="90000"/>
              </a:lnSpc>
              <a:spcBef>
                <a:spcPts val="800"/>
              </a:spcBef>
              <a:spcAft>
                <a:spcPts val="0"/>
              </a:spcAft>
              <a:buClr>
                <a:schemeClr val="accent1"/>
              </a:buClr>
              <a:buSzPts val="2700"/>
              <a:buFont typeface="Arial"/>
              <a:buNone/>
              <a:defRPr b="0" i="0" sz="27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cbook Zoom">
  <p:cSld name="Macbook Zoom">
    <p:spTree>
      <p:nvGrpSpPr>
        <p:cNvPr id="232" name="Shape 232"/>
        <p:cNvGrpSpPr/>
        <p:nvPr/>
      </p:nvGrpSpPr>
      <p:grpSpPr>
        <a:xfrm>
          <a:off x="0" y="0"/>
          <a:ext cx="0" cy="0"/>
          <a:chOff x="0" y="0"/>
          <a:chExt cx="0" cy="0"/>
        </a:xfrm>
      </p:grpSpPr>
      <p:sp>
        <p:nvSpPr>
          <p:cNvPr id="233" name="Google Shape;233;p48"/>
          <p:cNvSpPr/>
          <p:nvPr>
            <p:ph idx="2" type="pic"/>
          </p:nvPr>
        </p:nvSpPr>
        <p:spPr>
          <a:xfrm>
            <a:off x="4907280" y="1309254"/>
            <a:ext cx="4246200" cy="2675700"/>
          </a:xfrm>
          <a:prstGeom prst="rect">
            <a:avLst/>
          </a:prstGeom>
          <a:solidFill>
            <a:schemeClr val="dk1"/>
          </a:solidFill>
          <a:ln>
            <a:noFill/>
          </a:ln>
        </p:spPr>
        <p:txBody>
          <a:bodyPr anchorCtr="0" anchor="t" bIns="54000" lIns="297000" spcFirstLastPara="1" rIns="54000" wrap="square" tIns="1107000">
            <a:noAutofit/>
          </a:bodyPr>
          <a:lstStyle>
            <a:lvl1pPr lvl="0" marR="0" rtl="0" algn="l">
              <a:lnSpc>
                <a:spcPct val="90000"/>
              </a:lnSpc>
              <a:spcBef>
                <a:spcPts val="800"/>
              </a:spcBef>
              <a:spcAft>
                <a:spcPts val="0"/>
              </a:spcAft>
              <a:buClr>
                <a:schemeClr val="accent1"/>
              </a:buClr>
              <a:buSzPts val="2700"/>
              <a:buFont typeface="Arial"/>
              <a:buNone/>
              <a:defRPr b="0" i="0" sz="27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ll XPS 13">
  <p:cSld name="Dell XPS 13">
    <p:spTree>
      <p:nvGrpSpPr>
        <p:cNvPr id="234" name="Shape 234"/>
        <p:cNvGrpSpPr/>
        <p:nvPr/>
      </p:nvGrpSpPr>
      <p:grpSpPr>
        <a:xfrm>
          <a:off x="0" y="0"/>
          <a:ext cx="0" cy="0"/>
          <a:chOff x="0" y="0"/>
          <a:chExt cx="0" cy="0"/>
        </a:xfrm>
      </p:grpSpPr>
      <p:sp>
        <p:nvSpPr>
          <p:cNvPr id="235" name="Google Shape;235;p49"/>
          <p:cNvSpPr/>
          <p:nvPr>
            <p:ph idx="2" type="pic"/>
          </p:nvPr>
        </p:nvSpPr>
        <p:spPr>
          <a:xfrm>
            <a:off x="4238626" y="1035334"/>
            <a:ext cx="4905600" cy="2760900"/>
          </a:xfrm>
          <a:prstGeom prst="rect">
            <a:avLst/>
          </a:prstGeom>
          <a:solidFill>
            <a:schemeClr val="dk1"/>
          </a:solidFill>
          <a:ln>
            <a:noFill/>
          </a:ln>
        </p:spPr>
        <p:txBody>
          <a:bodyPr anchorCtr="0" anchor="t" bIns="54000" lIns="297000" spcFirstLastPara="1" rIns="54000" wrap="square" tIns="1107000">
            <a:noAutofit/>
          </a:bodyPr>
          <a:lstStyle>
            <a:lvl1pPr lvl="0" marR="0" rtl="0" algn="l">
              <a:lnSpc>
                <a:spcPct val="90000"/>
              </a:lnSpc>
              <a:spcBef>
                <a:spcPts val="800"/>
              </a:spcBef>
              <a:spcAft>
                <a:spcPts val="0"/>
              </a:spcAft>
              <a:buClr>
                <a:schemeClr val="accent1"/>
              </a:buClr>
              <a:buSzPts val="2700"/>
              <a:buFont typeface="Arial"/>
              <a:buNone/>
              <a:defRPr b="0" i="0" sz="27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Watch 2">
  <p:cSld name="SmartWatch 2">
    <p:spTree>
      <p:nvGrpSpPr>
        <p:cNvPr id="236" name="Shape 236"/>
        <p:cNvGrpSpPr/>
        <p:nvPr/>
      </p:nvGrpSpPr>
      <p:grpSpPr>
        <a:xfrm>
          <a:off x="0" y="0"/>
          <a:ext cx="0" cy="0"/>
          <a:chOff x="0" y="0"/>
          <a:chExt cx="0" cy="0"/>
        </a:xfrm>
      </p:grpSpPr>
      <p:sp>
        <p:nvSpPr>
          <p:cNvPr id="237" name="Google Shape;237;p50"/>
          <p:cNvSpPr/>
          <p:nvPr>
            <p:ph idx="2" type="pic"/>
          </p:nvPr>
        </p:nvSpPr>
        <p:spPr>
          <a:xfrm>
            <a:off x="5630156" y="1663186"/>
            <a:ext cx="1453800" cy="1817100"/>
          </a:xfrm>
          <a:prstGeom prst="rect">
            <a:avLst/>
          </a:prstGeom>
          <a:solidFill>
            <a:schemeClr val="dk1"/>
          </a:solidFill>
          <a:ln>
            <a:noFill/>
          </a:ln>
        </p:spPr>
        <p:txBody>
          <a:bodyPr anchorCtr="0" anchor="t" bIns="54000" lIns="135000" spcFirstLastPara="1" rIns="54000" wrap="square" tIns="783000">
            <a:noAutofit/>
          </a:bodyPr>
          <a:lstStyle>
            <a:lvl1pPr lvl="0" marR="0" rtl="0" algn="l">
              <a:lnSpc>
                <a:spcPct val="90000"/>
              </a:lnSpc>
              <a:spcBef>
                <a:spcPts val="80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torola Moto 360">
  <p:cSld name="Motorola Moto 360">
    <p:spTree>
      <p:nvGrpSpPr>
        <p:cNvPr id="238" name="Shape 238"/>
        <p:cNvGrpSpPr/>
        <p:nvPr/>
      </p:nvGrpSpPr>
      <p:grpSpPr>
        <a:xfrm>
          <a:off x="0" y="0"/>
          <a:ext cx="0" cy="0"/>
          <a:chOff x="0" y="0"/>
          <a:chExt cx="0" cy="0"/>
        </a:xfrm>
      </p:grpSpPr>
      <p:sp>
        <p:nvSpPr>
          <p:cNvPr id="239" name="Google Shape;239;p51"/>
          <p:cNvSpPr/>
          <p:nvPr>
            <p:ph idx="2" type="pic"/>
          </p:nvPr>
        </p:nvSpPr>
        <p:spPr>
          <a:xfrm>
            <a:off x="5323284" y="1607939"/>
            <a:ext cx="1926300" cy="19263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500"/>
              <a:buFont typeface="Arial"/>
              <a:buNone/>
              <a:defRPr b="0" i="0" sz="15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sung Galaxy S8">
  <p:cSld name="Samsung Galaxy S8">
    <p:spTree>
      <p:nvGrpSpPr>
        <p:cNvPr id="240" name="Shape 240"/>
        <p:cNvGrpSpPr/>
        <p:nvPr/>
      </p:nvGrpSpPr>
      <p:grpSpPr>
        <a:xfrm>
          <a:off x="0" y="0"/>
          <a:ext cx="0" cy="0"/>
          <a:chOff x="0" y="0"/>
          <a:chExt cx="0" cy="0"/>
        </a:xfrm>
      </p:grpSpPr>
      <p:sp>
        <p:nvSpPr>
          <p:cNvPr id="241" name="Google Shape;241;p52"/>
          <p:cNvSpPr/>
          <p:nvPr>
            <p:ph idx="2" type="pic"/>
          </p:nvPr>
        </p:nvSpPr>
        <p:spPr>
          <a:xfrm>
            <a:off x="1920240" y="768668"/>
            <a:ext cx="1751700" cy="3602100"/>
          </a:xfrm>
          <a:prstGeom prst="roundRect">
            <a:avLst>
              <a:gd fmla="val 9054" name="adj"/>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sung Galaxy S8 Zoom">
  <p:cSld name="Samsung Galaxy S8 Zoom">
    <p:spTree>
      <p:nvGrpSpPr>
        <p:cNvPr id="242" name="Shape 242"/>
        <p:cNvGrpSpPr/>
        <p:nvPr/>
      </p:nvGrpSpPr>
      <p:grpSpPr>
        <a:xfrm>
          <a:off x="0" y="0"/>
          <a:ext cx="0" cy="0"/>
          <a:chOff x="0" y="0"/>
          <a:chExt cx="0" cy="0"/>
        </a:xfrm>
      </p:grpSpPr>
      <p:sp>
        <p:nvSpPr>
          <p:cNvPr id="243" name="Google Shape;243;p53"/>
          <p:cNvSpPr/>
          <p:nvPr>
            <p:ph idx="2" type="pic"/>
          </p:nvPr>
        </p:nvSpPr>
        <p:spPr>
          <a:xfrm>
            <a:off x="876300" y="1168718"/>
            <a:ext cx="2900100" cy="39936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ad Pro">
  <p:cSld name="iPad Pro">
    <p:spTree>
      <p:nvGrpSpPr>
        <p:cNvPr id="244" name="Shape 244"/>
        <p:cNvGrpSpPr/>
        <p:nvPr/>
      </p:nvGrpSpPr>
      <p:grpSpPr>
        <a:xfrm>
          <a:off x="0" y="0"/>
          <a:ext cx="0" cy="0"/>
          <a:chOff x="0" y="0"/>
          <a:chExt cx="0" cy="0"/>
        </a:xfrm>
      </p:grpSpPr>
      <p:sp>
        <p:nvSpPr>
          <p:cNvPr id="245" name="Google Shape;245;p54"/>
          <p:cNvSpPr/>
          <p:nvPr>
            <p:ph idx="2" type="pic"/>
          </p:nvPr>
        </p:nvSpPr>
        <p:spPr>
          <a:xfrm>
            <a:off x="1568011" y="943114"/>
            <a:ext cx="2452800" cy="32601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V Sony">
  <p:cSld name="TV Sony">
    <p:spTree>
      <p:nvGrpSpPr>
        <p:cNvPr id="246" name="Shape 246"/>
        <p:cNvGrpSpPr/>
        <p:nvPr/>
      </p:nvGrpSpPr>
      <p:grpSpPr>
        <a:xfrm>
          <a:off x="0" y="0"/>
          <a:ext cx="0" cy="0"/>
          <a:chOff x="0" y="0"/>
          <a:chExt cx="0" cy="0"/>
        </a:xfrm>
      </p:grpSpPr>
      <p:sp>
        <p:nvSpPr>
          <p:cNvPr id="247" name="Google Shape;247;p55"/>
          <p:cNvSpPr/>
          <p:nvPr>
            <p:ph idx="2" type="pic"/>
          </p:nvPr>
        </p:nvSpPr>
        <p:spPr>
          <a:xfrm>
            <a:off x="-264319" y="835818"/>
            <a:ext cx="5693700" cy="32094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osition Mockups">
  <p:cSld name="Composition Mockups">
    <p:spTree>
      <p:nvGrpSpPr>
        <p:cNvPr id="248" name="Shape 248"/>
        <p:cNvGrpSpPr/>
        <p:nvPr/>
      </p:nvGrpSpPr>
      <p:grpSpPr>
        <a:xfrm>
          <a:off x="0" y="0"/>
          <a:ext cx="0" cy="0"/>
          <a:chOff x="0" y="0"/>
          <a:chExt cx="0" cy="0"/>
        </a:xfrm>
      </p:grpSpPr>
      <p:sp>
        <p:nvSpPr>
          <p:cNvPr id="249" name="Google Shape;249;p56"/>
          <p:cNvSpPr/>
          <p:nvPr>
            <p:ph idx="2" type="pic"/>
          </p:nvPr>
        </p:nvSpPr>
        <p:spPr>
          <a:xfrm>
            <a:off x="5420678" y="1474773"/>
            <a:ext cx="3861600" cy="28884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50" name="Google Shape;250;p56"/>
          <p:cNvSpPr/>
          <p:nvPr>
            <p:ph idx="3" type="pic"/>
          </p:nvPr>
        </p:nvSpPr>
        <p:spPr>
          <a:xfrm>
            <a:off x="1215866" y="3169352"/>
            <a:ext cx="639600" cy="793500"/>
          </a:xfrm>
          <a:prstGeom prst="rect">
            <a:avLst/>
          </a:prstGeom>
          <a:solidFill>
            <a:schemeClr val="dk1"/>
          </a:solidFill>
          <a:ln>
            <a:noFill/>
          </a:ln>
        </p:spPr>
        <p:txBody>
          <a:bodyPr anchorCtr="0" anchor="t" bIns="54000" lIns="54000" spcFirstLastPara="1" rIns="54000" wrap="square" tIns="243000">
            <a:noAutofit/>
          </a:bodyPr>
          <a:lstStyle>
            <a:lvl1pPr lvl="0" marR="0" rtl="0" algn="l">
              <a:lnSpc>
                <a:spcPct val="70000"/>
              </a:lnSpc>
              <a:spcBef>
                <a:spcPts val="800"/>
              </a:spcBef>
              <a:spcAft>
                <a:spcPts val="0"/>
              </a:spcAft>
              <a:buClr>
                <a:schemeClr val="accent1"/>
              </a:buClr>
              <a:buSzPts val="800"/>
              <a:buFont typeface="Arial"/>
              <a:buNone/>
              <a:defRPr b="0" i="0" sz="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51" name="Google Shape;251;p56"/>
          <p:cNvSpPr/>
          <p:nvPr>
            <p:ph idx="4" type="pic"/>
          </p:nvPr>
        </p:nvSpPr>
        <p:spPr>
          <a:xfrm>
            <a:off x="2863702" y="1690693"/>
            <a:ext cx="1262700" cy="2743800"/>
          </a:xfrm>
          <a:prstGeom prst="rect">
            <a:avLst/>
          </a:prstGeom>
          <a:solidFill>
            <a:schemeClr val="dk1"/>
          </a:solidFill>
          <a:ln>
            <a:noFill/>
          </a:ln>
        </p:spPr>
        <p:txBody>
          <a:bodyPr anchorCtr="0" anchor="t" bIns="67500" lIns="189000" spcFirstLastPara="1" rIns="68575" wrap="square" tIns="270000">
            <a:noAutofit/>
          </a:bodyPr>
          <a:lstStyle>
            <a:lvl1pPr lvl="0" marR="0" rtl="0" algn="l">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12">
  <p:cSld name="Container 12">
    <p:spTree>
      <p:nvGrpSpPr>
        <p:cNvPr id="252" name="Shape 252"/>
        <p:cNvGrpSpPr/>
        <p:nvPr/>
      </p:nvGrpSpPr>
      <p:grpSpPr>
        <a:xfrm>
          <a:off x="0" y="0"/>
          <a:ext cx="0" cy="0"/>
          <a:chOff x="0" y="0"/>
          <a:chExt cx="0" cy="0"/>
        </a:xfrm>
      </p:grpSpPr>
      <p:sp>
        <p:nvSpPr>
          <p:cNvPr id="253" name="Google Shape;253;p57"/>
          <p:cNvSpPr/>
          <p:nvPr>
            <p:ph idx="2" type="pic"/>
          </p:nvPr>
        </p:nvSpPr>
        <p:spPr>
          <a:xfrm>
            <a:off x="-1" y="1"/>
            <a:ext cx="4572000" cy="31461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54" name="Google Shape;254;p57"/>
          <p:cNvSpPr/>
          <p:nvPr>
            <p:ph idx="3" type="pic"/>
          </p:nvPr>
        </p:nvSpPr>
        <p:spPr>
          <a:xfrm>
            <a:off x="4571999" y="1"/>
            <a:ext cx="4572000" cy="31461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55" name="Shape 255"/>
        <p:cNvGrpSpPr/>
        <p:nvPr/>
      </p:nvGrpSpPr>
      <p:grpSpPr>
        <a:xfrm>
          <a:off x="0" y="0"/>
          <a:ext cx="0" cy="0"/>
          <a:chOff x="0" y="0"/>
          <a:chExt cx="0" cy="0"/>
        </a:xfrm>
      </p:grpSpPr>
      <p:pic>
        <p:nvPicPr>
          <p:cNvPr id="256" name="Google Shape;256;p58"/>
          <p:cNvPicPr preferRelativeResize="0"/>
          <p:nvPr/>
        </p:nvPicPr>
        <p:blipFill rotWithShape="1">
          <a:blip r:embed="rId2">
            <a:alphaModFix/>
          </a:blip>
          <a:srcRect b="0" l="69" r="69" t="0"/>
          <a:stretch/>
        </p:blipFill>
        <p:spPr>
          <a:xfrm>
            <a:off x="0" y="0"/>
            <a:ext cx="9144002" cy="5143499"/>
          </a:xfrm>
          <a:prstGeom prst="rect">
            <a:avLst/>
          </a:prstGeom>
          <a:noFill/>
          <a:ln>
            <a:noFill/>
          </a:ln>
        </p:spPr>
      </p:pic>
      <p:pic>
        <p:nvPicPr>
          <p:cNvPr id="257" name="Google Shape;257;p58"/>
          <p:cNvPicPr preferRelativeResize="0"/>
          <p:nvPr/>
        </p:nvPicPr>
        <p:blipFill rotWithShape="1">
          <a:blip r:embed="rId3">
            <a:alphaModFix/>
          </a:blip>
          <a:srcRect b="0" l="0" r="0" t="0"/>
          <a:stretch/>
        </p:blipFill>
        <p:spPr>
          <a:xfrm>
            <a:off x="3472664" y="1191637"/>
            <a:ext cx="2198675" cy="1373822"/>
          </a:xfrm>
          <a:prstGeom prst="rect">
            <a:avLst/>
          </a:prstGeom>
          <a:noFill/>
          <a:ln>
            <a:noFill/>
          </a:ln>
        </p:spPr>
      </p:pic>
      <p:sp>
        <p:nvSpPr>
          <p:cNvPr id="258" name="Google Shape;258;p58"/>
          <p:cNvSpPr/>
          <p:nvPr/>
        </p:nvSpPr>
        <p:spPr>
          <a:xfrm>
            <a:off x="2531745" y="2961095"/>
            <a:ext cx="4080600" cy="321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None/>
            </a:pPr>
            <a:r>
              <a:rPr lang="en" sz="1400">
                <a:solidFill>
                  <a:schemeClr val="lt1"/>
                </a:solidFill>
                <a:latin typeface="Quattrocento Sans"/>
                <a:ea typeface="Quattrocento Sans"/>
                <a:cs typeface="Quattrocento Sans"/>
                <a:sym typeface="Quattrocento Sans"/>
              </a:rPr>
              <a:t>A free PowerPoint Template made by Slidor.</a:t>
            </a:r>
            <a:endParaRPr sz="1100"/>
          </a:p>
        </p:txBody>
      </p:sp>
      <p:grpSp>
        <p:nvGrpSpPr>
          <p:cNvPr id="259" name="Google Shape;259;p58"/>
          <p:cNvGrpSpPr/>
          <p:nvPr/>
        </p:nvGrpSpPr>
        <p:grpSpPr>
          <a:xfrm>
            <a:off x="4912696" y="2472796"/>
            <a:ext cx="637540" cy="131277"/>
            <a:chOff x="-4847749" y="4872506"/>
            <a:chExt cx="3376803" cy="695325"/>
          </a:xfrm>
        </p:grpSpPr>
        <p:sp>
          <p:nvSpPr>
            <p:cNvPr id="260" name="Google Shape;260;p58"/>
            <p:cNvSpPr/>
            <p:nvPr/>
          </p:nvSpPr>
          <p:spPr>
            <a:xfrm>
              <a:off x="-4847749" y="4872506"/>
              <a:ext cx="733425" cy="695325"/>
            </a:xfrm>
            <a:custGeom>
              <a:rect b="b" l="l" r="r" t="t"/>
              <a:pathLst>
                <a:path extrusionOk="0" h="695325" w="7334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1" name="Google Shape;261;p58"/>
            <p:cNvSpPr/>
            <p:nvPr/>
          </p:nvSpPr>
          <p:spPr>
            <a:xfrm>
              <a:off x="-4462177" y="5214930"/>
              <a:ext cx="238125" cy="142875"/>
            </a:xfrm>
            <a:custGeom>
              <a:rect b="b" l="l" r="r" t="t"/>
              <a:pathLst>
                <a:path extrusionOk="0" h="142875" w="238125">
                  <a:moveTo>
                    <a:pt x="120777" y="7144"/>
                  </a:moveTo>
                  <a:lnTo>
                    <a:pt x="231648" y="73819"/>
                  </a:lnTo>
                  <a:lnTo>
                    <a:pt x="120682" y="141256"/>
                  </a:lnTo>
                  <a:lnTo>
                    <a:pt x="7144" y="74200"/>
                  </a:lnTo>
                  <a:lnTo>
                    <a:pt x="120777" y="7144"/>
                  </a:lnTo>
                  <a:close/>
                </a:path>
              </a:pathLst>
            </a:custGeom>
            <a:solidFill>
              <a:srgbClr val="010101">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2" name="Google Shape;262;p58"/>
            <p:cNvSpPr/>
            <p:nvPr/>
          </p:nvSpPr>
          <p:spPr>
            <a:xfrm>
              <a:off x="-3434715" y="5011381"/>
              <a:ext cx="295275" cy="419100"/>
            </a:xfrm>
            <a:custGeom>
              <a:rect b="b" l="l" r="r" t="t"/>
              <a:pathLst>
                <a:path extrusionOk="0" h="419100" w="295275">
                  <a:moveTo>
                    <a:pt x="7144" y="50483"/>
                  </a:moveTo>
                  <a:lnTo>
                    <a:pt x="78772" y="7144"/>
                  </a:lnTo>
                  <a:lnTo>
                    <a:pt x="78772" y="349472"/>
                  </a:lnTo>
                  <a:lnTo>
                    <a:pt x="292989" y="349472"/>
                  </a:lnTo>
                  <a:lnTo>
                    <a:pt x="292989" y="414623"/>
                  </a:lnTo>
                  <a:lnTo>
                    <a:pt x="7239" y="4146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3" name="Google Shape;263;p58"/>
            <p:cNvSpPr/>
            <p:nvPr/>
          </p:nvSpPr>
          <p:spPr>
            <a:xfrm>
              <a:off x="-3041142" y="5011381"/>
              <a:ext cx="85725" cy="419100"/>
            </a:xfrm>
            <a:custGeom>
              <a:rect b="b" l="l" r="r" t="t"/>
              <a:pathLst>
                <a:path extrusionOk="0" h="419100" w="85725">
                  <a:moveTo>
                    <a:pt x="7144" y="51721"/>
                  </a:moveTo>
                  <a:lnTo>
                    <a:pt x="78772" y="7144"/>
                  </a:lnTo>
                  <a:lnTo>
                    <a:pt x="78772" y="414623"/>
                  </a:lnTo>
                  <a:lnTo>
                    <a:pt x="7144" y="41462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4" name="Google Shape;264;p58"/>
            <p:cNvSpPr/>
            <p:nvPr/>
          </p:nvSpPr>
          <p:spPr>
            <a:xfrm>
              <a:off x="-2831592" y="5011365"/>
              <a:ext cx="381000" cy="419100"/>
            </a:xfrm>
            <a:custGeom>
              <a:rect b="b" l="l" r="r" t="t"/>
              <a:pathLst>
                <a:path extrusionOk="0" h="419100" w="3810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5" name="Google Shape;265;p58"/>
            <p:cNvSpPr/>
            <p:nvPr/>
          </p:nvSpPr>
          <p:spPr>
            <a:xfrm>
              <a:off x="-2364680" y="5004696"/>
              <a:ext cx="438150" cy="428625"/>
            </a:xfrm>
            <a:custGeom>
              <a:rect b="b" l="l" r="r" t="t"/>
              <a:pathLst>
                <a:path extrusionOk="0" h="428625" w="438150">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6" name="Google Shape;266;p58"/>
            <p:cNvSpPr/>
            <p:nvPr/>
          </p:nvSpPr>
          <p:spPr>
            <a:xfrm>
              <a:off x="-1823371" y="5011354"/>
              <a:ext cx="352425" cy="419100"/>
            </a:xfrm>
            <a:custGeom>
              <a:rect b="b" l="l" r="r" t="t"/>
              <a:pathLst>
                <a:path extrusionOk="0" h="419100" w="352425">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267" name="Google Shape;267;p58"/>
            <p:cNvSpPr/>
            <p:nvPr/>
          </p:nvSpPr>
          <p:spPr>
            <a:xfrm>
              <a:off x="-3862578" y="5009827"/>
              <a:ext cx="323850" cy="428625"/>
            </a:xfrm>
            <a:custGeom>
              <a:rect b="b" l="l" r="r" t="t"/>
              <a:pathLst>
                <a:path extrusionOk="0" h="428625" w="323850">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268" name="Google Shape;268;p58"/>
          <p:cNvGrpSpPr/>
          <p:nvPr/>
        </p:nvGrpSpPr>
        <p:grpSpPr>
          <a:xfrm>
            <a:off x="3937635" y="3666005"/>
            <a:ext cx="1268775" cy="318825"/>
            <a:chOff x="7641302" y="5435575"/>
            <a:chExt cx="1691700" cy="425100"/>
          </a:xfrm>
        </p:grpSpPr>
        <p:sp>
          <p:nvSpPr>
            <p:cNvPr id="269" name="Google Shape;269;p58"/>
            <p:cNvSpPr/>
            <p:nvPr/>
          </p:nvSpPr>
          <p:spPr>
            <a:xfrm>
              <a:off x="7641302" y="5435575"/>
              <a:ext cx="1691700" cy="425100"/>
            </a:xfrm>
            <a:prstGeom prst="roundRect">
              <a:avLst>
                <a:gd fmla="val 0" name="adj"/>
              </a:avLst>
            </a:prstGeom>
            <a:noFill/>
            <a:ln cap="flat" cmpd="sng" w="9525">
              <a:solidFill>
                <a:srgbClr val="F2F2F2"/>
              </a:solidFill>
              <a:prstDash val="solid"/>
              <a:miter lim="800000"/>
              <a:headEnd len="sm" w="sm" type="none"/>
              <a:tailEnd len="sm" w="sm" type="none"/>
            </a:ln>
          </p:spPr>
          <p:txBody>
            <a:bodyPr anchorCtr="0" anchor="ctr" bIns="0" lIns="0" spcFirstLastPara="1" rIns="189000" wrap="square" tIns="0">
              <a:noAutofit/>
            </a:bodyPr>
            <a:lstStyle/>
            <a:p>
              <a:pPr indent="0" lvl="0" marL="0" marR="0" rtl="0" algn="ctr">
                <a:spcBef>
                  <a:spcPts val="0"/>
                </a:spcBef>
                <a:spcAft>
                  <a:spcPts val="0"/>
                </a:spcAft>
                <a:buNone/>
              </a:pPr>
              <a:r>
                <a:rPr lang="en" sz="800">
                  <a:solidFill>
                    <a:schemeClr val="lt1"/>
                  </a:solidFill>
                  <a:latin typeface="Quattrocento Sans"/>
                  <a:ea typeface="Quattrocento Sans"/>
                  <a:cs typeface="Quattrocento Sans"/>
                  <a:sym typeface="Quattrocento Sans"/>
                </a:rPr>
                <a:t>VISIT US</a:t>
              </a:r>
              <a:endParaRPr sz="1100"/>
            </a:p>
          </p:txBody>
        </p:sp>
        <p:sp>
          <p:nvSpPr>
            <p:cNvPr id="270" name="Google Shape;270;p58"/>
            <p:cNvSpPr/>
            <p:nvPr/>
          </p:nvSpPr>
          <p:spPr>
            <a:xfrm>
              <a:off x="8943182" y="5579170"/>
              <a:ext cx="79343" cy="137684"/>
            </a:xfrm>
            <a:custGeom>
              <a:rect b="b" l="l" r="r" t="t"/>
              <a:pathLst>
                <a:path extrusionOk="0" h="561975" w="323850">
                  <a:moveTo>
                    <a:pt x="33604" y="558660"/>
                  </a:moveTo>
                  <a:lnTo>
                    <a:pt x="7144" y="531257"/>
                  </a:lnTo>
                  <a:lnTo>
                    <a:pt x="268910" y="278511"/>
                  </a:lnTo>
                  <a:lnTo>
                    <a:pt x="7391" y="35033"/>
                  </a:lnTo>
                  <a:lnTo>
                    <a:pt x="33357" y="7144"/>
                  </a:lnTo>
                  <a:lnTo>
                    <a:pt x="324288" y="278016"/>
                  </a:lnTo>
                  <a:lnTo>
                    <a:pt x="33604" y="558660"/>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sp>
        <p:nvSpPr>
          <p:cNvPr id="271" name="Google Shape;271;p58">
            <a:hlinkClick r:id="rId4"/>
          </p:cNvPr>
          <p:cNvSpPr/>
          <p:nvPr/>
        </p:nvSpPr>
        <p:spPr>
          <a:xfrm>
            <a:off x="3905250" y="3633788"/>
            <a:ext cx="1333500" cy="383100"/>
          </a:xfrm>
          <a:prstGeom prst="rect">
            <a:avLst/>
          </a:prstGeom>
          <a:solidFill>
            <a:schemeClr val="accent2">
              <a:alpha val="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72" name="Google Shape;272;p58"/>
          <p:cNvSpPr/>
          <p:nvPr/>
        </p:nvSpPr>
        <p:spPr>
          <a:xfrm>
            <a:off x="4759200" y="2448019"/>
            <a:ext cx="173400" cy="198600"/>
          </a:xfrm>
          <a:prstGeom prst="rect">
            <a:avLst/>
          </a:prstGeom>
          <a:noFill/>
          <a:ln>
            <a:noFill/>
          </a:ln>
        </p:spPr>
        <p:txBody>
          <a:bodyPr anchorCtr="0" anchor="ctr" bIns="34275" lIns="0" spcFirstLastPara="1" rIns="0" wrap="square" tIns="34275">
            <a:noAutofit/>
          </a:bodyPr>
          <a:lstStyle/>
          <a:p>
            <a:pPr indent="0" lvl="0" marL="0" marR="0" rtl="0" algn="just">
              <a:lnSpc>
                <a:spcPct val="140000"/>
              </a:lnSpc>
              <a:spcBef>
                <a:spcPts val="0"/>
              </a:spcBef>
              <a:spcAft>
                <a:spcPts val="0"/>
              </a:spcAft>
              <a:buNone/>
            </a:pPr>
            <a:r>
              <a:rPr lang="en" sz="700">
                <a:solidFill>
                  <a:schemeClr val="lt1"/>
                </a:solidFill>
                <a:latin typeface="Quattrocento Sans"/>
                <a:ea typeface="Quattrocento Sans"/>
                <a:cs typeface="Quattrocento Sans"/>
                <a:sym typeface="Quattrocento Sans"/>
              </a:rPr>
              <a:t>by</a:t>
            </a:r>
            <a:endParaRPr sz="11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1">
  <p:cSld name="Chapter 1">
    <p:spTree>
      <p:nvGrpSpPr>
        <p:cNvPr id="273" name="Shape 273"/>
        <p:cNvGrpSpPr/>
        <p:nvPr/>
      </p:nvGrpSpPr>
      <p:grpSpPr>
        <a:xfrm>
          <a:off x="0" y="0"/>
          <a:ext cx="0" cy="0"/>
          <a:chOff x="0" y="0"/>
          <a:chExt cx="0" cy="0"/>
        </a:xfrm>
      </p:grpSpPr>
      <p:sp>
        <p:nvSpPr>
          <p:cNvPr id="274" name="Google Shape;274;p59"/>
          <p:cNvSpPr/>
          <p:nvPr>
            <p:ph idx="2" type="pic"/>
          </p:nvPr>
        </p:nvSpPr>
        <p:spPr>
          <a:xfrm>
            <a:off x="5651339" y="828927"/>
            <a:ext cx="2927700" cy="34857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1800"/>
              <a:buFont typeface="Arial"/>
              <a:buNone/>
              <a:defRPr b="0" i="0" sz="18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iner 13">
  <p:cSld name="Container 13">
    <p:spTree>
      <p:nvGrpSpPr>
        <p:cNvPr id="275" name="Shape 275"/>
        <p:cNvGrpSpPr/>
        <p:nvPr/>
      </p:nvGrpSpPr>
      <p:grpSpPr>
        <a:xfrm>
          <a:off x="0" y="0"/>
          <a:ext cx="0" cy="0"/>
          <a:chOff x="0" y="0"/>
          <a:chExt cx="0" cy="0"/>
        </a:xfrm>
      </p:grpSpPr>
      <p:sp>
        <p:nvSpPr>
          <p:cNvPr id="276" name="Google Shape;276;p60"/>
          <p:cNvSpPr/>
          <p:nvPr>
            <p:ph idx="2" type="pic"/>
          </p:nvPr>
        </p:nvSpPr>
        <p:spPr>
          <a:xfrm>
            <a:off x="-1" y="0"/>
            <a:ext cx="9144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110000"/>
              </a:lnSpc>
              <a:spcBef>
                <a:spcPts val="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Watch">
  <p:cSld name="SmartWatch">
    <p:spTree>
      <p:nvGrpSpPr>
        <p:cNvPr id="277" name="Shape 277"/>
        <p:cNvGrpSpPr/>
        <p:nvPr/>
      </p:nvGrpSpPr>
      <p:grpSpPr>
        <a:xfrm>
          <a:off x="0" y="0"/>
          <a:ext cx="0" cy="0"/>
          <a:chOff x="0" y="0"/>
          <a:chExt cx="0" cy="0"/>
        </a:xfrm>
      </p:grpSpPr>
      <p:sp>
        <p:nvSpPr>
          <p:cNvPr id="278" name="Google Shape;278;p61"/>
          <p:cNvSpPr/>
          <p:nvPr>
            <p:ph idx="2" type="pic"/>
          </p:nvPr>
        </p:nvSpPr>
        <p:spPr>
          <a:xfrm>
            <a:off x="1243490" y="1950720"/>
            <a:ext cx="995400" cy="1238700"/>
          </a:xfrm>
          <a:prstGeom prst="rect">
            <a:avLst/>
          </a:prstGeom>
          <a:solidFill>
            <a:schemeClr val="dk1"/>
          </a:solidFill>
          <a:ln>
            <a:noFill/>
          </a:ln>
        </p:spPr>
        <p:txBody>
          <a:bodyPr anchorCtr="0" anchor="t" bIns="34275" lIns="81000" spcFirstLastPara="1" rIns="81000" wrap="square" tIns="81000">
            <a:noAutofit/>
          </a:bodyPr>
          <a:lstStyle>
            <a:lvl1pPr lvl="0" marR="0" rtl="0" algn="l">
              <a:lnSpc>
                <a:spcPct val="100000"/>
              </a:lnSpc>
              <a:spcBef>
                <a:spcPts val="800"/>
              </a:spcBef>
              <a:spcAft>
                <a:spcPts val="0"/>
              </a:spcAft>
              <a:buClr>
                <a:schemeClr val="accent1"/>
              </a:buClr>
              <a:buSzPts val="900"/>
              <a:buFont typeface="Arial"/>
              <a:buNone/>
              <a:defRPr b="0" i="0" sz="9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c">
  <p:cSld name="iMac">
    <p:spTree>
      <p:nvGrpSpPr>
        <p:cNvPr id="279" name="Shape 279"/>
        <p:cNvGrpSpPr/>
        <p:nvPr/>
      </p:nvGrpSpPr>
      <p:grpSpPr>
        <a:xfrm>
          <a:off x="0" y="0"/>
          <a:ext cx="0" cy="0"/>
          <a:chOff x="0" y="0"/>
          <a:chExt cx="0" cy="0"/>
        </a:xfrm>
      </p:grpSpPr>
      <p:sp>
        <p:nvSpPr>
          <p:cNvPr id="280" name="Google Shape;280;p62"/>
          <p:cNvSpPr/>
          <p:nvPr>
            <p:ph idx="2" type="pic"/>
          </p:nvPr>
        </p:nvSpPr>
        <p:spPr>
          <a:xfrm>
            <a:off x="903922" y="1168909"/>
            <a:ext cx="3513900" cy="1974900"/>
          </a:xfrm>
          <a:prstGeom prst="rect">
            <a:avLst/>
          </a:prstGeom>
          <a:solidFill>
            <a:schemeClr val="dk1"/>
          </a:solidFill>
          <a:ln>
            <a:noFill/>
          </a:ln>
        </p:spPr>
        <p:txBody>
          <a:bodyPr anchorCtr="0" anchor="t" bIns="34275" lIns="162000" spcFirstLastPara="1" rIns="68575" wrap="square" tIns="162000">
            <a:no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accen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2" name="Shape 2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20" Type="http://schemas.openxmlformats.org/officeDocument/2006/relationships/slideLayout" Target="../slideLayouts/slideLayout3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22" Type="http://schemas.openxmlformats.org/officeDocument/2006/relationships/slideLayout" Target="../slideLayouts/slideLayout35.xml"/><Relationship Id="rId44" Type="http://schemas.openxmlformats.org/officeDocument/2006/relationships/slideLayout" Target="../slideLayouts/slideLayout57.xml"/><Relationship Id="rId21" Type="http://schemas.openxmlformats.org/officeDocument/2006/relationships/slideLayout" Target="../slideLayouts/slideLayout34.xml"/><Relationship Id="rId43" Type="http://schemas.openxmlformats.org/officeDocument/2006/relationships/slideLayout" Target="../slideLayouts/slideLayout56.xml"/><Relationship Id="rId24" Type="http://schemas.openxmlformats.org/officeDocument/2006/relationships/slideLayout" Target="../slideLayouts/slideLayout37.xml"/><Relationship Id="rId46" Type="http://schemas.openxmlformats.org/officeDocument/2006/relationships/slideLayout" Target="../slideLayouts/slideLayout59.xml"/><Relationship Id="rId23" Type="http://schemas.openxmlformats.org/officeDocument/2006/relationships/slideLayout" Target="../slideLayouts/slideLayout36.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48" Type="http://schemas.openxmlformats.org/officeDocument/2006/relationships/theme" Target="../theme/theme2.xml"/><Relationship Id="rId25" Type="http://schemas.openxmlformats.org/officeDocument/2006/relationships/slideLayout" Target="../slideLayouts/slideLayout38.xml"/><Relationship Id="rId47" Type="http://schemas.openxmlformats.org/officeDocument/2006/relationships/slideLayout" Target="../slideLayouts/slideLayout60.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slideLayout" Target="../slideLayouts/slideLayout48.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37" Type="http://schemas.openxmlformats.org/officeDocument/2006/relationships/slideLayout" Target="../slideLayouts/slideLayout50.xml"/><Relationship Id="rId14" Type="http://schemas.openxmlformats.org/officeDocument/2006/relationships/slideLayout" Target="../slideLayouts/slideLayout27.xml"/><Relationship Id="rId36" Type="http://schemas.openxmlformats.org/officeDocument/2006/relationships/slideLayout" Target="../slideLayouts/slideLayout49.xml"/><Relationship Id="rId17" Type="http://schemas.openxmlformats.org/officeDocument/2006/relationships/slideLayout" Target="../slideLayouts/slideLayout30.xml"/><Relationship Id="rId39" Type="http://schemas.openxmlformats.org/officeDocument/2006/relationships/slideLayout" Target="../slideLayouts/slideLayout52.xml"/><Relationship Id="rId16" Type="http://schemas.openxmlformats.org/officeDocument/2006/relationships/slideLayout" Target="../slideLayouts/slideLayout29.xml"/><Relationship Id="rId38" Type="http://schemas.openxmlformats.org/officeDocument/2006/relationships/slideLayout" Target="../slideLayouts/slideLayout51.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BFBF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B2B2B"/>
              </a:buClr>
              <a:buSzPts val="2800"/>
              <a:buFont typeface="Century Gothic"/>
              <a:buNone/>
              <a:defRPr b="1" sz="2800">
                <a:solidFill>
                  <a:srgbClr val="2B2B2B"/>
                </a:solidFill>
                <a:latin typeface="Century Gothic"/>
                <a:ea typeface="Century Gothic"/>
                <a:cs typeface="Century Gothic"/>
                <a:sym typeface="Century Gothic"/>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indent="-317500" lvl="1" marL="9144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indent="-317500" lvl="2" marL="13716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indent="-317500" lvl="3" marL="18288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indent="-317500" lvl="4" marL="22860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indent="-317500" lvl="5" marL="27432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indent="-317500" lvl="6" marL="32004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indent="-317500" lvl="7" marL="36576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indent="-317500" lvl="8" marL="4114800" rtl="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 name="Shape 56"/>
        <p:cNvGrpSpPr/>
        <p:nvPr/>
      </p:nvGrpSpPr>
      <p:grpSpPr>
        <a:xfrm>
          <a:off x="0" y="0"/>
          <a:ext cx="0" cy="0"/>
          <a:chOff x="0" y="0"/>
          <a:chExt cx="0" cy="0"/>
        </a:xfrm>
      </p:grpSpPr>
      <p:sp>
        <p:nvSpPr>
          <p:cNvPr id="57" name="Google Shape;57;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400050" lvl="0" marL="457200" marR="0" rtl="0" algn="l">
              <a:lnSpc>
                <a:spcPct val="110000"/>
              </a:lnSpc>
              <a:spcBef>
                <a:spcPts val="0"/>
              </a:spcBef>
              <a:spcAft>
                <a:spcPts val="0"/>
              </a:spcAft>
              <a:buClr>
                <a:schemeClr val="accent1"/>
              </a:buClr>
              <a:buSzPts val="2700"/>
              <a:buFont typeface="Arial"/>
              <a:buChar char="•"/>
              <a:defRPr b="0" i="0" sz="2700" u="none" cap="none" strike="noStrike">
                <a:solidFill>
                  <a:schemeClr val="accent1"/>
                </a:solidFill>
                <a:latin typeface="Quattrocento Sans"/>
                <a:ea typeface="Quattrocento Sans"/>
                <a:cs typeface="Quattrocento Sans"/>
                <a:sym typeface="Quattrocento Sans"/>
              </a:defRPr>
            </a:lvl1pPr>
            <a:lvl2pPr indent="-323850" lvl="1" marL="914400" marR="0" rtl="0" algn="l">
              <a:lnSpc>
                <a:spcPct val="100000"/>
              </a:lnSpc>
              <a:spcBef>
                <a:spcPts val="500"/>
              </a:spcBef>
              <a:spcAft>
                <a:spcPts val="0"/>
              </a:spcAft>
              <a:buClr>
                <a:schemeClr val="accent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285750" lvl="2" marL="1371600" marR="0" rtl="0" algn="l">
              <a:lnSpc>
                <a:spcPct val="150000"/>
              </a:lnSpc>
              <a:spcBef>
                <a:spcPts val="500"/>
              </a:spcBef>
              <a:spcAft>
                <a:spcPts val="0"/>
              </a:spcAft>
              <a:buClr>
                <a:schemeClr val="dk1"/>
              </a:buClr>
              <a:buSzPts val="900"/>
              <a:buFont typeface="Arial"/>
              <a:buChar char="•"/>
              <a:defRPr b="0" i="0" sz="9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47.jpg"/><Relationship Id="rId5" Type="http://schemas.openxmlformats.org/officeDocument/2006/relationships/image" Target="../media/image45.jpg"/><Relationship Id="rId6" Type="http://schemas.openxmlformats.org/officeDocument/2006/relationships/image" Target="../media/image22.jp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2.arb.ca.gov/alternative-fuel-retrofit-systems-aftermarket"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65"/>
          <p:cNvPicPr preferRelativeResize="0"/>
          <p:nvPr/>
        </p:nvPicPr>
        <p:blipFill rotWithShape="1">
          <a:blip r:embed="rId3">
            <a:alphaModFix/>
          </a:blip>
          <a:srcRect b="8825" l="0" r="0" t="6800"/>
          <a:stretch/>
        </p:blipFill>
        <p:spPr>
          <a:xfrm>
            <a:off x="0" y="0"/>
            <a:ext cx="9143999" cy="5143499"/>
          </a:xfrm>
          <a:prstGeom prst="rect">
            <a:avLst/>
          </a:prstGeom>
          <a:noFill/>
          <a:ln>
            <a:noFill/>
          </a:ln>
        </p:spPr>
      </p:pic>
      <p:sp>
        <p:nvSpPr>
          <p:cNvPr id="288" name="Google Shape;288;p65"/>
          <p:cNvSpPr/>
          <p:nvPr/>
        </p:nvSpPr>
        <p:spPr>
          <a:xfrm>
            <a:off x="1191" y="-7"/>
            <a:ext cx="9141600" cy="5154900"/>
          </a:xfrm>
          <a:prstGeom prst="rect">
            <a:avLst/>
          </a:prstGeom>
          <a:gradFill>
            <a:gsLst>
              <a:gs pos="0">
                <a:srgbClr val="000000">
                  <a:alpha val="62745"/>
                </a:srgbClr>
              </a:gs>
              <a:gs pos="100000">
                <a:srgbClr val="3B1F4D">
                  <a:alpha val="62745"/>
                </a:srgbClr>
              </a:gs>
            </a:gsLst>
            <a:lin ang="371964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700" u="none" cap="none" strike="noStrike">
              <a:solidFill>
                <a:srgbClr val="FFFFFF"/>
              </a:solidFill>
              <a:latin typeface="Libre Baskerville"/>
              <a:ea typeface="Libre Baskerville"/>
              <a:cs typeface="Libre Baskerville"/>
              <a:sym typeface="Libre Baskerville"/>
            </a:endParaRPr>
          </a:p>
        </p:txBody>
      </p:sp>
      <p:sp>
        <p:nvSpPr>
          <p:cNvPr id="289" name="Google Shape;289;p65"/>
          <p:cNvSpPr txBox="1"/>
          <p:nvPr>
            <p:ph type="ctrTitle"/>
          </p:nvPr>
        </p:nvSpPr>
        <p:spPr>
          <a:xfrm>
            <a:off x="447658" y="1545450"/>
            <a:ext cx="8520600" cy="2052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BFBFB"/>
                </a:solidFill>
              </a:rPr>
              <a:t>Shell Hydrogen Proposal</a:t>
            </a:r>
            <a:endParaRPr>
              <a:solidFill>
                <a:srgbClr val="FBFBFB"/>
              </a:solidFill>
            </a:endParaRPr>
          </a:p>
          <a:p>
            <a:pPr indent="0" lvl="0" marL="0" rtl="0" algn="ctr">
              <a:lnSpc>
                <a:spcPct val="115000"/>
              </a:lnSpc>
              <a:spcBef>
                <a:spcPts val="0"/>
              </a:spcBef>
              <a:spcAft>
                <a:spcPts val="0"/>
              </a:spcAft>
              <a:buNone/>
            </a:pPr>
            <a:r>
              <a:rPr lang="en" sz="2700">
                <a:solidFill>
                  <a:srgbClr val="FBFBFB"/>
                </a:solidFill>
                <a:latin typeface="Quattrocento Sans"/>
                <a:ea typeface="Quattrocento Sans"/>
                <a:cs typeface="Quattrocento Sans"/>
                <a:sym typeface="Quattrocento Sans"/>
              </a:rPr>
              <a:t>Targeting </a:t>
            </a:r>
            <a:r>
              <a:rPr lang="en" sz="2700">
                <a:solidFill>
                  <a:srgbClr val="FBFBFB"/>
                </a:solidFill>
                <a:latin typeface="Quattrocento Sans"/>
                <a:ea typeface="Quattrocento Sans"/>
                <a:cs typeface="Quattrocento Sans"/>
                <a:sym typeface="Quattrocento Sans"/>
              </a:rPr>
              <a:t>Heavy-Duty Truck Fleets</a:t>
            </a:r>
            <a:endParaRPr sz="2700">
              <a:solidFill>
                <a:srgbClr val="FBFBFB"/>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74"/>
          <p:cNvPicPr preferRelativeResize="0"/>
          <p:nvPr/>
        </p:nvPicPr>
        <p:blipFill rotWithShape="1">
          <a:blip r:embed="rId3">
            <a:alphaModFix/>
          </a:blip>
          <a:srcRect b="0" l="0" r="10144" t="0"/>
          <a:stretch/>
        </p:blipFill>
        <p:spPr>
          <a:xfrm>
            <a:off x="6269325" y="4912075"/>
            <a:ext cx="2663726" cy="170725"/>
          </a:xfrm>
          <a:prstGeom prst="rect">
            <a:avLst/>
          </a:prstGeom>
          <a:noFill/>
          <a:ln>
            <a:noFill/>
          </a:ln>
        </p:spPr>
      </p:pic>
      <p:sp>
        <p:nvSpPr>
          <p:cNvPr id="384" name="Google Shape;384;p74"/>
          <p:cNvSpPr txBox="1"/>
          <p:nvPr/>
        </p:nvSpPr>
        <p:spPr>
          <a:xfrm>
            <a:off x="2917525" y="1604088"/>
            <a:ext cx="4543800" cy="19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Quattrocento Sans"/>
                <a:ea typeface="Quattrocento Sans"/>
                <a:cs typeface="Quattrocento Sans"/>
                <a:sym typeface="Quattrocento Sans"/>
              </a:rPr>
              <a:t>By 2025, hydrogen for long-haul</a:t>
            </a:r>
            <a:r>
              <a:rPr lang="en" sz="2100">
                <a:latin typeface="Quattrocento Sans"/>
                <a:ea typeface="Quattrocento Sans"/>
                <a:cs typeface="Quattrocento Sans"/>
                <a:sym typeface="Quattrocento Sans"/>
              </a:rPr>
              <a:t> and regional transportation </a:t>
            </a:r>
            <a:r>
              <a:rPr lang="en" sz="2100">
                <a:latin typeface="Quattrocento Sans"/>
                <a:ea typeface="Quattrocento Sans"/>
                <a:cs typeface="Quattrocento Sans"/>
                <a:sym typeface="Quattrocento Sans"/>
              </a:rPr>
              <a:t>will be cost-competitive with diesel for truck fleet managers.</a:t>
            </a:r>
            <a:endParaRPr sz="2100">
              <a:latin typeface="Quattrocento Sans"/>
              <a:ea typeface="Quattrocento Sans"/>
              <a:cs typeface="Quattrocento Sans"/>
              <a:sym typeface="Quattrocento Sans"/>
            </a:endParaRPr>
          </a:p>
        </p:txBody>
      </p:sp>
      <p:pic>
        <p:nvPicPr>
          <p:cNvPr id="385" name="Google Shape;385;p74"/>
          <p:cNvPicPr preferRelativeResize="0"/>
          <p:nvPr/>
        </p:nvPicPr>
        <p:blipFill>
          <a:blip r:embed="rId4">
            <a:alphaModFix/>
          </a:blip>
          <a:stretch>
            <a:fillRect/>
          </a:stretch>
        </p:blipFill>
        <p:spPr>
          <a:xfrm>
            <a:off x="307203" y="509213"/>
            <a:ext cx="1065972" cy="342900"/>
          </a:xfrm>
          <a:prstGeom prst="rect">
            <a:avLst/>
          </a:prstGeom>
          <a:noFill/>
          <a:ln>
            <a:noFill/>
          </a:ln>
        </p:spPr>
      </p:pic>
      <p:grpSp>
        <p:nvGrpSpPr>
          <p:cNvPr id="386" name="Google Shape;386;p74"/>
          <p:cNvGrpSpPr/>
          <p:nvPr/>
        </p:nvGrpSpPr>
        <p:grpSpPr>
          <a:xfrm>
            <a:off x="307200" y="675513"/>
            <a:ext cx="1406703" cy="3610226"/>
            <a:chOff x="3985125" y="976825"/>
            <a:chExt cx="1406703" cy="3610226"/>
          </a:xfrm>
        </p:grpSpPr>
        <p:pic>
          <p:nvPicPr>
            <p:cNvPr id="387" name="Google Shape;387;p74"/>
            <p:cNvPicPr preferRelativeResize="0"/>
            <p:nvPr/>
          </p:nvPicPr>
          <p:blipFill>
            <a:blip r:embed="rId5">
              <a:alphaModFix/>
            </a:blip>
            <a:stretch>
              <a:fillRect/>
            </a:stretch>
          </p:blipFill>
          <p:spPr>
            <a:xfrm>
              <a:off x="4066578" y="976825"/>
              <a:ext cx="1325250" cy="3610226"/>
            </a:xfrm>
            <a:prstGeom prst="rect">
              <a:avLst/>
            </a:prstGeom>
            <a:noFill/>
            <a:ln>
              <a:noFill/>
            </a:ln>
          </p:spPr>
        </p:pic>
        <p:sp>
          <p:nvSpPr>
            <p:cNvPr id="388" name="Google Shape;388;p74"/>
            <p:cNvSpPr/>
            <p:nvPr/>
          </p:nvSpPr>
          <p:spPr>
            <a:xfrm>
              <a:off x="3985125" y="3656650"/>
              <a:ext cx="216000" cy="5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9" name="Google Shape;389;p74"/>
          <p:cNvPicPr preferRelativeResize="0"/>
          <p:nvPr/>
        </p:nvPicPr>
        <p:blipFill>
          <a:blip r:embed="rId6">
            <a:alphaModFix/>
          </a:blip>
          <a:stretch>
            <a:fillRect/>
          </a:stretch>
        </p:blipFill>
        <p:spPr>
          <a:xfrm>
            <a:off x="111575" y="4129538"/>
            <a:ext cx="2533650" cy="342900"/>
          </a:xfrm>
          <a:prstGeom prst="rect">
            <a:avLst/>
          </a:prstGeom>
          <a:noFill/>
          <a:ln>
            <a:noFill/>
          </a:ln>
        </p:spPr>
      </p:pic>
      <p:sp>
        <p:nvSpPr>
          <p:cNvPr id="390" name="Google Shape;390;p74"/>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9.</a:t>
            </a:r>
            <a:endParaRPr sz="800">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94" name="Shape 394"/>
        <p:cNvGrpSpPr/>
        <p:nvPr/>
      </p:nvGrpSpPr>
      <p:grpSpPr>
        <a:xfrm>
          <a:off x="0" y="0"/>
          <a:ext cx="0" cy="0"/>
          <a:chOff x="0" y="0"/>
          <a:chExt cx="0" cy="0"/>
        </a:xfrm>
      </p:grpSpPr>
      <p:pic>
        <p:nvPicPr>
          <p:cNvPr id="395" name="Google Shape;395;p75" title="Points scored"/>
          <p:cNvPicPr preferRelativeResize="0"/>
          <p:nvPr/>
        </p:nvPicPr>
        <p:blipFill>
          <a:blip r:embed="rId3">
            <a:alphaModFix/>
          </a:blip>
          <a:stretch>
            <a:fillRect/>
          </a:stretch>
        </p:blipFill>
        <p:spPr>
          <a:xfrm>
            <a:off x="4062801" y="1082813"/>
            <a:ext cx="4815999" cy="2977874"/>
          </a:xfrm>
          <a:prstGeom prst="rect">
            <a:avLst/>
          </a:prstGeom>
          <a:noFill/>
          <a:ln>
            <a:noFill/>
          </a:ln>
        </p:spPr>
      </p:pic>
      <p:sp>
        <p:nvSpPr>
          <p:cNvPr id="396" name="Google Shape;396;p75"/>
          <p:cNvSpPr txBox="1"/>
          <p:nvPr/>
        </p:nvSpPr>
        <p:spPr>
          <a:xfrm>
            <a:off x="170925" y="2425000"/>
            <a:ext cx="3810000" cy="1216500"/>
          </a:xfrm>
          <a:prstGeom prst="rect">
            <a:avLst/>
          </a:prstGeom>
          <a:noFill/>
          <a:ln>
            <a:noFill/>
          </a:ln>
        </p:spPr>
        <p:txBody>
          <a:bodyPr anchorCtr="0" anchor="b" bIns="0" lIns="0" spcFirstLastPara="1" rIns="0" wrap="square" tIns="0">
            <a:noAutofit/>
          </a:bodyPr>
          <a:lstStyle/>
          <a:p>
            <a:pPr indent="0" lvl="0" marL="0" marR="0" rtl="0" algn="ctr">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However, the price of hydrogen is </a:t>
            </a:r>
            <a:r>
              <a:rPr lang="en" sz="2400">
                <a:solidFill>
                  <a:schemeClr val="lt1"/>
                </a:solidFill>
                <a:latin typeface="Quattrocento Sans"/>
                <a:ea typeface="Quattrocento Sans"/>
                <a:cs typeface="Quattrocento Sans"/>
                <a:sym typeface="Quattrocento Sans"/>
              </a:rPr>
              <a:t>currently </a:t>
            </a:r>
            <a:r>
              <a:rPr lang="en" sz="2400">
                <a:solidFill>
                  <a:schemeClr val="lt1"/>
                </a:solidFill>
                <a:latin typeface="Quattrocento Sans"/>
                <a:ea typeface="Quattrocento Sans"/>
                <a:cs typeface="Quattrocento Sans"/>
                <a:sym typeface="Quattrocento Sans"/>
              </a:rPr>
              <a:t>the main factor preventing them from investing.</a:t>
            </a:r>
            <a:endParaRPr b="0" i="0" sz="2400" u="none" cap="none" strike="noStrike">
              <a:solidFill>
                <a:schemeClr val="lt1"/>
              </a:solidFill>
              <a:latin typeface="Quattrocento Sans"/>
              <a:ea typeface="Quattrocento Sans"/>
              <a:cs typeface="Quattrocento Sans"/>
              <a:sym typeface="Quattrocento Sans"/>
            </a:endParaRPr>
          </a:p>
        </p:txBody>
      </p:sp>
      <p:sp>
        <p:nvSpPr>
          <p:cNvPr id="397" name="Google Shape;397;p75"/>
          <p:cNvSpPr txBox="1"/>
          <p:nvPr/>
        </p:nvSpPr>
        <p:spPr>
          <a:xfrm>
            <a:off x="6423850" y="4641000"/>
            <a:ext cx="2614800" cy="22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EFEFEF"/>
                </a:solidFill>
                <a:latin typeface="Quattrocento Sans"/>
                <a:ea typeface="Quattrocento Sans"/>
                <a:cs typeface="Quattrocento Sans"/>
                <a:sym typeface="Quattrocento Sans"/>
              </a:rPr>
              <a:t>1. Assumes 50/50 blend of low-carbon and average renewable hydrogen.   </a:t>
            </a:r>
            <a:endParaRPr sz="600">
              <a:solidFill>
                <a:srgbClr val="EFEFEF"/>
              </a:solidFill>
              <a:latin typeface="Quattrocento Sans"/>
              <a:ea typeface="Quattrocento Sans"/>
              <a:cs typeface="Quattrocento Sans"/>
              <a:sym typeface="Quattrocento Sans"/>
            </a:endParaRPr>
          </a:p>
          <a:p>
            <a:pPr indent="0" lvl="0" marL="0" rtl="0" algn="r">
              <a:spcBef>
                <a:spcPts val="0"/>
              </a:spcBef>
              <a:spcAft>
                <a:spcPts val="0"/>
              </a:spcAft>
              <a:buNone/>
            </a:pPr>
            <a:r>
              <a:rPr lang="en" sz="600">
                <a:solidFill>
                  <a:srgbClr val="EFEFEF"/>
                </a:solidFill>
                <a:latin typeface="Quattrocento Sans"/>
                <a:ea typeface="Quattrocento Sans"/>
                <a:cs typeface="Quattrocento Sans"/>
                <a:sym typeface="Quattrocento Sans"/>
              </a:rPr>
              <a:t>Path to hydrogen competitiveness. A cost perspective, Hydrogen Council, http://www.hydrogencouncil.com. Jan 20, 2020</a:t>
            </a:r>
            <a:endParaRPr sz="600">
              <a:solidFill>
                <a:srgbClr val="EFEFEF"/>
              </a:solidFill>
              <a:latin typeface="Quattrocento Sans"/>
              <a:ea typeface="Quattrocento Sans"/>
              <a:cs typeface="Quattrocento Sans"/>
              <a:sym typeface="Quattrocento Sans"/>
            </a:endParaRPr>
          </a:p>
          <a:p>
            <a:pPr indent="0" lvl="0" marL="0" rtl="0" algn="r">
              <a:spcBef>
                <a:spcPts val="0"/>
              </a:spcBef>
              <a:spcAft>
                <a:spcPts val="0"/>
              </a:spcAft>
              <a:buNone/>
            </a:pPr>
            <a:r>
              <a:t/>
            </a:r>
            <a:endParaRPr sz="600">
              <a:solidFill>
                <a:srgbClr val="EFEFEF"/>
              </a:solidFill>
              <a:latin typeface="Quattrocento Sans"/>
              <a:ea typeface="Quattrocento Sans"/>
              <a:cs typeface="Quattrocento Sans"/>
              <a:sym typeface="Quattrocento Sans"/>
            </a:endParaRPr>
          </a:p>
          <a:p>
            <a:pPr indent="0" lvl="0" marL="0" rtl="0" algn="r">
              <a:spcBef>
                <a:spcPts val="0"/>
              </a:spcBef>
              <a:spcAft>
                <a:spcPts val="0"/>
              </a:spcAft>
              <a:buNone/>
            </a:pPr>
            <a:r>
              <a:t/>
            </a:r>
            <a:endParaRPr sz="600">
              <a:solidFill>
                <a:srgbClr val="EFEFEF"/>
              </a:solidFill>
              <a:latin typeface="Quattrocento Sans"/>
              <a:ea typeface="Quattrocento Sans"/>
              <a:cs typeface="Quattrocento Sans"/>
              <a:sym typeface="Quattrocento Sans"/>
            </a:endParaRPr>
          </a:p>
        </p:txBody>
      </p:sp>
      <p:sp>
        <p:nvSpPr>
          <p:cNvPr id="398" name="Google Shape;398;p75"/>
          <p:cNvSpPr txBox="1"/>
          <p:nvPr/>
        </p:nvSpPr>
        <p:spPr>
          <a:xfrm>
            <a:off x="8757850" y="139800"/>
            <a:ext cx="3444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Quattrocento Sans"/>
                <a:ea typeface="Quattrocento Sans"/>
                <a:cs typeface="Quattrocento Sans"/>
                <a:sym typeface="Quattrocento Sans"/>
              </a:rPr>
              <a:t>10.</a:t>
            </a:r>
            <a:endParaRPr sz="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6"/>
          <p:cNvSpPr txBox="1"/>
          <p:nvPr/>
        </p:nvSpPr>
        <p:spPr>
          <a:xfrm>
            <a:off x="426775" y="1684000"/>
            <a:ext cx="3848400" cy="23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Quattrocento Sans"/>
                <a:ea typeface="Quattrocento Sans"/>
                <a:cs typeface="Quattrocento Sans"/>
                <a:sym typeface="Quattrocento Sans"/>
              </a:rPr>
              <a:t>Hydrogen is expensive because of the high cost of H</a:t>
            </a:r>
            <a:r>
              <a:rPr baseline="-25000" lang="en" sz="1600">
                <a:latin typeface="Quattrocento Sans"/>
                <a:ea typeface="Quattrocento Sans"/>
                <a:cs typeface="Quattrocento Sans"/>
                <a:sym typeface="Quattrocento Sans"/>
              </a:rPr>
              <a:t>2</a:t>
            </a:r>
            <a:r>
              <a:rPr lang="en" sz="1600">
                <a:latin typeface="Quattrocento Sans"/>
                <a:ea typeface="Quattrocento Sans"/>
                <a:cs typeface="Quattrocento Sans"/>
                <a:sym typeface="Quattrocento Sans"/>
              </a:rPr>
              <a:t> </a:t>
            </a:r>
            <a:r>
              <a:rPr b="1" lang="en" sz="1600">
                <a:latin typeface="Quattrocento Sans"/>
                <a:ea typeface="Quattrocento Sans"/>
                <a:cs typeface="Quattrocento Sans"/>
                <a:sym typeface="Quattrocento Sans"/>
              </a:rPr>
              <a:t>production</a:t>
            </a:r>
            <a:r>
              <a:rPr lang="en" sz="1600">
                <a:latin typeface="Quattrocento Sans"/>
                <a:ea typeface="Quattrocento Sans"/>
                <a:cs typeface="Quattrocento Sans"/>
                <a:sym typeface="Quattrocento Sans"/>
              </a:rPr>
              <a:t> and </a:t>
            </a:r>
            <a:r>
              <a:rPr b="1" lang="en" sz="1600">
                <a:latin typeface="Quattrocento Sans"/>
                <a:ea typeface="Quattrocento Sans"/>
                <a:cs typeface="Quattrocento Sans"/>
                <a:sym typeface="Quattrocento Sans"/>
              </a:rPr>
              <a:t>distribution</a:t>
            </a:r>
            <a:r>
              <a:rPr lang="en" sz="1600">
                <a:latin typeface="Quattrocento Sans"/>
                <a:ea typeface="Quattrocento Sans"/>
                <a:cs typeface="Quattrocento Sans"/>
                <a:sym typeface="Quattrocento Sans"/>
              </a:rPr>
              <a:t>.</a:t>
            </a:r>
            <a:endParaRPr sz="1600">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500">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100">
                <a:latin typeface="Quattrocento Sans"/>
                <a:ea typeface="Quattrocento Sans"/>
                <a:cs typeface="Quattrocento Sans"/>
                <a:sym typeface="Quattrocento Sans"/>
              </a:rPr>
              <a:t>On-site electrolysis, tank trucks, and pipelines are cost prohibitive.</a:t>
            </a:r>
            <a:endParaRPr sz="1100">
              <a:latin typeface="Quattrocento Sans"/>
              <a:ea typeface="Quattrocento Sans"/>
              <a:cs typeface="Quattrocento Sans"/>
              <a:sym typeface="Quattrocento Sans"/>
            </a:endParaRPr>
          </a:p>
        </p:txBody>
      </p:sp>
      <p:sp>
        <p:nvSpPr>
          <p:cNvPr id="404" name="Google Shape;404;p76"/>
          <p:cNvSpPr txBox="1"/>
          <p:nvPr/>
        </p:nvSpPr>
        <p:spPr>
          <a:xfrm>
            <a:off x="426775" y="1440100"/>
            <a:ext cx="3391200" cy="321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100">
                <a:solidFill>
                  <a:schemeClr val="accent1"/>
                </a:solidFill>
                <a:latin typeface="Quattrocento Sans"/>
                <a:ea typeface="Quattrocento Sans"/>
                <a:cs typeface="Quattrocento Sans"/>
                <a:sym typeface="Quattrocento Sans"/>
              </a:rPr>
              <a:t>TWO FACTORS</a:t>
            </a:r>
            <a:endParaRPr sz="1300"/>
          </a:p>
        </p:txBody>
      </p:sp>
      <p:pic>
        <p:nvPicPr>
          <p:cNvPr id="405" name="Google Shape;405;p76" title="Chart"/>
          <p:cNvPicPr preferRelativeResize="0"/>
          <p:nvPr/>
        </p:nvPicPr>
        <p:blipFill>
          <a:blip r:embed="rId3">
            <a:alphaModFix/>
          </a:blip>
          <a:stretch>
            <a:fillRect/>
          </a:stretch>
        </p:blipFill>
        <p:spPr>
          <a:xfrm>
            <a:off x="4427575" y="1172088"/>
            <a:ext cx="4527225" cy="2799334"/>
          </a:xfrm>
          <a:prstGeom prst="rect">
            <a:avLst/>
          </a:prstGeom>
          <a:noFill/>
          <a:ln>
            <a:noFill/>
          </a:ln>
        </p:spPr>
      </p:pic>
      <p:sp>
        <p:nvSpPr>
          <p:cNvPr id="406" name="Google Shape;406;p76"/>
          <p:cNvSpPr txBox="1"/>
          <p:nvPr/>
        </p:nvSpPr>
        <p:spPr>
          <a:xfrm>
            <a:off x="6100100" y="4679925"/>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Quattrocento Sans"/>
                <a:ea typeface="Quattrocento Sans"/>
                <a:cs typeface="Quattrocento Sans"/>
                <a:sym typeface="Quattrocento Sans"/>
              </a:rPr>
              <a:t>1. Assumes 50/50 blend of low-carbon and average renewable hydrogen.   </a:t>
            </a:r>
            <a:endParaRPr sz="600">
              <a:latin typeface="Quattrocento Sans"/>
              <a:ea typeface="Quattrocento Sans"/>
              <a:cs typeface="Quattrocento Sans"/>
              <a:sym typeface="Quattrocento Sans"/>
            </a:endParaRPr>
          </a:p>
          <a:p>
            <a:pPr indent="0" lvl="0" marL="0" rtl="0" algn="r">
              <a:spcBef>
                <a:spcPts val="0"/>
              </a:spcBef>
              <a:spcAft>
                <a:spcPts val="0"/>
              </a:spcAft>
              <a:buNone/>
            </a:pPr>
            <a:r>
              <a:rPr lang="en" sz="600">
                <a:latin typeface="Quattrocento Sans"/>
                <a:ea typeface="Quattrocento Sans"/>
                <a:cs typeface="Quattrocento Sans"/>
                <a:sym typeface="Quattrocento Sans"/>
              </a:rPr>
              <a:t>Path to hydrogen competitiveness. A cost perspective, Hydrogen Council, http://www.hydrogencouncil.com. Jan 20, 2020</a:t>
            </a:r>
            <a:endParaRPr sz="600">
              <a:latin typeface="Quattrocento Sans"/>
              <a:ea typeface="Quattrocento Sans"/>
              <a:cs typeface="Quattrocento Sans"/>
              <a:sym typeface="Quattrocento Sans"/>
            </a:endParaRPr>
          </a:p>
          <a:p>
            <a:pPr indent="0" lvl="0" marL="0" rtl="0" algn="r">
              <a:spcBef>
                <a:spcPts val="0"/>
              </a:spcBef>
              <a:spcAft>
                <a:spcPts val="0"/>
              </a:spcAft>
              <a:buNone/>
            </a:pPr>
            <a:r>
              <a:t/>
            </a:r>
            <a:endParaRPr sz="600">
              <a:latin typeface="Quattrocento Sans"/>
              <a:ea typeface="Quattrocento Sans"/>
              <a:cs typeface="Quattrocento Sans"/>
              <a:sym typeface="Quattrocento Sans"/>
            </a:endParaRPr>
          </a:p>
          <a:p>
            <a:pPr indent="0" lvl="0" marL="0" rtl="0" algn="r">
              <a:spcBef>
                <a:spcPts val="0"/>
              </a:spcBef>
              <a:spcAft>
                <a:spcPts val="0"/>
              </a:spcAft>
              <a:buNone/>
            </a:pPr>
            <a:r>
              <a:t/>
            </a:r>
            <a:endParaRPr sz="600">
              <a:latin typeface="Quattrocento Sans"/>
              <a:ea typeface="Quattrocento Sans"/>
              <a:cs typeface="Quattrocento Sans"/>
              <a:sym typeface="Quattrocento Sans"/>
            </a:endParaRPr>
          </a:p>
        </p:txBody>
      </p:sp>
      <p:sp>
        <p:nvSpPr>
          <p:cNvPr id="407" name="Google Shape;407;p76"/>
          <p:cNvSpPr txBox="1"/>
          <p:nvPr/>
        </p:nvSpPr>
        <p:spPr>
          <a:xfrm>
            <a:off x="8757850" y="139800"/>
            <a:ext cx="3444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11.</a:t>
            </a:r>
            <a:endParaRPr sz="80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411" name="Shape 411"/>
        <p:cNvGrpSpPr/>
        <p:nvPr/>
      </p:nvGrpSpPr>
      <p:grpSpPr>
        <a:xfrm>
          <a:off x="0" y="0"/>
          <a:ext cx="0" cy="0"/>
          <a:chOff x="0" y="0"/>
          <a:chExt cx="0" cy="0"/>
        </a:xfrm>
      </p:grpSpPr>
      <p:sp>
        <p:nvSpPr>
          <p:cNvPr id="412" name="Google Shape;412;p77"/>
          <p:cNvSpPr/>
          <p:nvPr/>
        </p:nvSpPr>
        <p:spPr>
          <a:xfrm>
            <a:off x="121600" y="205791"/>
            <a:ext cx="7606200" cy="4731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413" name="Google Shape;413;p77"/>
          <p:cNvSpPr txBox="1"/>
          <p:nvPr/>
        </p:nvSpPr>
        <p:spPr>
          <a:xfrm>
            <a:off x="785494" y="2201260"/>
            <a:ext cx="3854400" cy="1156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100">
                <a:solidFill>
                  <a:srgbClr val="F44336"/>
                </a:solidFill>
                <a:latin typeface="Quattrocento Sans"/>
                <a:ea typeface="Quattrocento Sans"/>
                <a:cs typeface="Quattrocento Sans"/>
                <a:sym typeface="Quattrocento Sans"/>
              </a:rPr>
              <a:t>Starfish</a:t>
            </a:r>
            <a:r>
              <a:rPr lang="en" sz="4100">
                <a:solidFill>
                  <a:schemeClr val="dk1"/>
                </a:solidFill>
                <a:latin typeface="Quattrocento Sans"/>
                <a:ea typeface="Quattrocento Sans"/>
                <a:cs typeface="Quattrocento Sans"/>
                <a:sym typeface="Quattrocento Sans"/>
              </a:rPr>
              <a:t> distribution</a:t>
            </a:r>
            <a:endParaRPr b="0" i="0" sz="4100" u="none" cap="none" strike="noStrike">
              <a:solidFill>
                <a:schemeClr val="dk1"/>
              </a:solidFill>
              <a:latin typeface="Quattrocento Sans"/>
              <a:ea typeface="Quattrocento Sans"/>
              <a:cs typeface="Quattrocento Sans"/>
              <a:sym typeface="Quattrocento Sans"/>
            </a:endParaRPr>
          </a:p>
        </p:txBody>
      </p:sp>
      <p:sp>
        <p:nvSpPr>
          <p:cNvPr id="414" name="Google Shape;414;p77"/>
          <p:cNvSpPr txBox="1"/>
          <p:nvPr/>
        </p:nvSpPr>
        <p:spPr>
          <a:xfrm>
            <a:off x="785500" y="1785750"/>
            <a:ext cx="2312400" cy="4155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Quattrocento Sans"/>
              <a:buNone/>
            </a:pPr>
            <a:r>
              <a:rPr lang="en">
                <a:solidFill>
                  <a:schemeClr val="dk1"/>
                </a:solidFill>
                <a:latin typeface="Quattrocento Sans"/>
                <a:ea typeface="Quattrocento Sans"/>
                <a:cs typeface="Quattrocento Sans"/>
                <a:sym typeface="Quattrocento Sans"/>
              </a:rPr>
              <a:t>OUR </a:t>
            </a:r>
            <a:r>
              <a:rPr lang="en">
                <a:solidFill>
                  <a:schemeClr val="dk1"/>
                </a:solidFill>
                <a:latin typeface="Quattrocento Sans"/>
                <a:ea typeface="Quattrocento Sans"/>
                <a:cs typeface="Quattrocento Sans"/>
                <a:sym typeface="Quattrocento Sans"/>
              </a:rPr>
              <a:t>SOLUTION</a:t>
            </a:r>
            <a:endParaRPr sz="100"/>
          </a:p>
        </p:txBody>
      </p:sp>
      <p:pic>
        <p:nvPicPr>
          <p:cNvPr descr="https://images.unsplash.com/photo-1471357674240-e1a485acb3e1?ixlib=rb-1.2.1&amp;ixid=eyJhcHBfaWQiOjEyMDd9&amp;auto=format&amp;fit=crop&amp;w=2555&amp;q=80" id="415" name="Google Shape;415;p77"/>
          <p:cNvPicPr preferRelativeResize="0"/>
          <p:nvPr/>
        </p:nvPicPr>
        <p:blipFill rotWithShape="1">
          <a:blip r:embed="rId3">
            <a:alphaModFix/>
          </a:blip>
          <a:srcRect b="0" l="15586" r="12252" t="0"/>
          <a:stretch/>
        </p:blipFill>
        <p:spPr>
          <a:xfrm>
            <a:off x="4443575" y="584749"/>
            <a:ext cx="4321276" cy="3974000"/>
          </a:xfrm>
          <a:prstGeom prst="rect">
            <a:avLst/>
          </a:prstGeom>
          <a:noFill/>
          <a:ln>
            <a:noFill/>
          </a:ln>
        </p:spPr>
      </p:pic>
      <p:sp>
        <p:nvSpPr>
          <p:cNvPr id="416" name="Google Shape;416;p77"/>
          <p:cNvSpPr txBox="1"/>
          <p:nvPr/>
        </p:nvSpPr>
        <p:spPr>
          <a:xfrm>
            <a:off x="8757850" y="139800"/>
            <a:ext cx="3444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Quattrocento Sans"/>
                <a:ea typeface="Quattrocento Sans"/>
                <a:cs typeface="Quattrocento Sans"/>
                <a:sym typeface="Quattrocento Sans"/>
              </a:rPr>
              <a:t>12.</a:t>
            </a:r>
            <a:endParaRPr sz="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8"/>
          <p:cNvSpPr txBox="1"/>
          <p:nvPr/>
        </p:nvSpPr>
        <p:spPr>
          <a:xfrm>
            <a:off x="3733702" y="1834393"/>
            <a:ext cx="6270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422" name="Google Shape;422;p78"/>
          <p:cNvPicPr preferRelativeResize="0"/>
          <p:nvPr/>
        </p:nvPicPr>
        <p:blipFill rotWithShape="1">
          <a:blip r:embed="rId3">
            <a:alphaModFix/>
          </a:blip>
          <a:srcRect b="7276" l="3942" r="4373" t="7122"/>
          <a:stretch/>
        </p:blipFill>
        <p:spPr>
          <a:xfrm>
            <a:off x="1978175" y="147175"/>
            <a:ext cx="5187650" cy="4849150"/>
          </a:xfrm>
          <a:prstGeom prst="rect">
            <a:avLst/>
          </a:prstGeom>
          <a:noFill/>
          <a:ln>
            <a:noFill/>
          </a:ln>
        </p:spPr>
      </p:pic>
      <p:sp>
        <p:nvSpPr>
          <p:cNvPr id="423" name="Google Shape;423;p78"/>
          <p:cNvSpPr txBox="1"/>
          <p:nvPr/>
        </p:nvSpPr>
        <p:spPr>
          <a:xfrm>
            <a:off x="4290952" y="2152239"/>
            <a:ext cx="6675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Quattrocento Sans"/>
                <a:ea typeface="Quattrocento Sans"/>
                <a:cs typeface="Quattrocento Sans"/>
                <a:sym typeface="Quattrocento Sans"/>
              </a:rPr>
              <a:t>A</a:t>
            </a:r>
            <a:endParaRPr b="1" sz="2800">
              <a:solidFill>
                <a:schemeClr val="accent3"/>
              </a:solidFill>
              <a:latin typeface="Quattrocento Sans"/>
              <a:ea typeface="Quattrocento Sans"/>
              <a:cs typeface="Quattrocento Sans"/>
              <a:sym typeface="Quattrocento Sans"/>
            </a:endParaRPr>
          </a:p>
        </p:txBody>
      </p:sp>
      <p:sp>
        <p:nvSpPr>
          <p:cNvPr id="424" name="Google Shape;424;p78"/>
          <p:cNvSpPr txBox="1"/>
          <p:nvPr/>
        </p:nvSpPr>
        <p:spPr>
          <a:xfrm>
            <a:off x="4985981" y="2053829"/>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B</a:t>
            </a:r>
            <a:endParaRPr b="1" sz="2800">
              <a:latin typeface="Quattrocento Sans"/>
              <a:ea typeface="Quattrocento Sans"/>
              <a:cs typeface="Quattrocento Sans"/>
              <a:sym typeface="Quattrocento Sans"/>
            </a:endParaRPr>
          </a:p>
        </p:txBody>
      </p:sp>
      <p:sp>
        <p:nvSpPr>
          <p:cNvPr id="425" name="Google Shape;425;p78"/>
          <p:cNvSpPr txBox="1"/>
          <p:nvPr/>
        </p:nvSpPr>
        <p:spPr>
          <a:xfrm>
            <a:off x="5539542" y="1956562"/>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C</a:t>
            </a:r>
            <a:endParaRPr b="1" sz="2800">
              <a:latin typeface="Quattrocento Sans"/>
              <a:ea typeface="Quattrocento Sans"/>
              <a:cs typeface="Quattrocento Sans"/>
              <a:sym typeface="Quattrocento Sans"/>
            </a:endParaRPr>
          </a:p>
        </p:txBody>
      </p:sp>
      <p:sp>
        <p:nvSpPr>
          <p:cNvPr id="426" name="Google Shape;426;p78"/>
          <p:cNvSpPr txBox="1"/>
          <p:nvPr/>
        </p:nvSpPr>
        <p:spPr>
          <a:xfrm>
            <a:off x="6348533" y="1818020"/>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D</a:t>
            </a:r>
            <a:endParaRPr b="1" sz="2800">
              <a:latin typeface="Quattrocento Sans"/>
              <a:ea typeface="Quattrocento Sans"/>
              <a:cs typeface="Quattrocento Sans"/>
              <a:sym typeface="Quattrocento Sans"/>
            </a:endParaRPr>
          </a:p>
        </p:txBody>
      </p:sp>
      <p:sp>
        <p:nvSpPr>
          <p:cNvPr id="427" name="Google Shape;427;p78"/>
          <p:cNvSpPr txBox="1"/>
          <p:nvPr/>
        </p:nvSpPr>
        <p:spPr>
          <a:xfrm>
            <a:off x="3713325" y="2869516"/>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B</a:t>
            </a:r>
            <a:endParaRPr b="1" sz="2800">
              <a:latin typeface="Quattrocento Sans"/>
              <a:ea typeface="Quattrocento Sans"/>
              <a:cs typeface="Quattrocento Sans"/>
              <a:sym typeface="Quattrocento Sans"/>
            </a:endParaRPr>
          </a:p>
        </p:txBody>
      </p:sp>
      <p:sp>
        <p:nvSpPr>
          <p:cNvPr id="428" name="Google Shape;428;p78"/>
          <p:cNvSpPr txBox="1"/>
          <p:nvPr/>
        </p:nvSpPr>
        <p:spPr>
          <a:xfrm>
            <a:off x="3446316" y="2053829"/>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B</a:t>
            </a:r>
            <a:endParaRPr b="1" sz="2800">
              <a:latin typeface="Quattrocento Sans"/>
              <a:ea typeface="Quattrocento Sans"/>
              <a:cs typeface="Quattrocento Sans"/>
              <a:sym typeface="Quattrocento Sans"/>
            </a:endParaRPr>
          </a:p>
        </p:txBody>
      </p:sp>
      <p:sp>
        <p:nvSpPr>
          <p:cNvPr id="429" name="Google Shape;429;p78"/>
          <p:cNvSpPr txBox="1"/>
          <p:nvPr/>
        </p:nvSpPr>
        <p:spPr>
          <a:xfrm>
            <a:off x="4250257" y="1434963"/>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B</a:t>
            </a:r>
            <a:endParaRPr b="1" sz="2800">
              <a:latin typeface="Quattrocento Sans"/>
              <a:ea typeface="Quattrocento Sans"/>
              <a:cs typeface="Quattrocento Sans"/>
              <a:sym typeface="Quattrocento Sans"/>
            </a:endParaRPr>
          </a:p>
        </p:txBody>
      </p:sp>
      <p:sp>
        <p:nvSpPr>
          <p:cNvPr id="430" name="Google Shape;430;p78"/>
          <p:cNvSpPr txBox="1"/>
          <p:nvPr/>
        </p:nvSpPr>
        <p:spPr>
          <a:xfrm>
            <a:off x="4714961" y="2869516"/>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B</a:t>
            </a:r>
            <a:endParaRPr b="1" sz="2800">
              <a:latin typeface="Quattrocento Sans"/>
              <a:ea typeface="Quattrocento Sans"/>
              <a:cs typeface="Quattrocento Sans"/>
              <a:sym typeface="Quattrocento Sans"/>
            </a:endParaRPr>
          </a:p>
        </p:txBody>
      </p:sp>
      <p:sp>
        <p:nvSpPr>
          <p:cNvPr id="431" name="Google Shape;431;p78"/>
          <p:cNvSpPr txBox="1"/>
          <p:nvPr/>
        </p:nvSpPr>
        <p:spPr>
          <a:xfrm>
            <a:off x="2909765" y="1956562"/>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C</a:t>
            </a:r>
            <a:endParaRPr b="1" sz="2800">
              <a:latin typeface="Quattrocento Sans"/>
              <a:ea typeface="Quattrocento Sans"/>
              <a:cs typeface="Quattrocento Sans"/>
              <a:sym typeface="Quattrocento Sans"/>
            </a:endParaRPr>
          </a:p>
        </p:txBody>
      </p:sp>
      <p:sp>
        <p:nvSpPr>
          <p:cNvPr id="432" name="Google Shape;432;p78"/>
          <p:cNvSpPr txBox="1"/>
          <p:nvPr/>
        </p:nvSpPr>
        <p:spPr>
          <a:xfrm>
            <a:off x="3373049" y="3275087"/>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C</a:t>
            </a:r>
            <a:endParaRPr b="1" sz="2800">
              <a:latin typeface="Quattrocento Sans"/>
              <a:ea typeface="Quattrocento Sans"/>
              <a:cs typeface="Quattrocento Sans"/>
              <a:sym typeface="Quattrocento Sans"/>
            </a:endParaRPr>
          </a:p>
        </p:txBody>
      </p:sp>
      <p:sp>
        <p:nvSpPr>
          <p:cNvPr id="433" name="Google Shape;433;p78"/>
          <p:cNvSpPr txBox="1"/>
          <p:nvPr/>
        </p:nvSpPr>
        <p:spPr>
          <a:xfrm>
            <a:off x="4917780" y="3275087"/>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C</a:t>
            </a:r>
            <a:endParaRPr b="1" sz="2800">
              <a:latin typeface="Quattrocento Sans"/>
              <a:ea typeface="Quattrocento Sans"/>
              <a:cs typeface="Quattrocento Sans"/>
              <a:sym typeface="Quattrocento Sans"/>
            </a:endParaRPr>
          </a:p>
        </p:txBody>
      </p:sp>
      <p:sp>
        <p:nvSpPr>
          <p:cNvPr id="434" name="Google Shape;434;p78"/>
          <p:cNvSpPr txBox="1"/>
          <p:nvPr/>
        </p:nvSpPr>
        <p:spPr>
          <a:xfrm>
            <a:off x="4250242" y="910901"/>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C</a:t>
            </a:r>
            <a:endParaRPr b="1" sz="2800">
              <a:latin typeface="Quattrocento Sans"/>
              <a:ea typeface="Quattrocento Sans"/>
              <a:cs typeface="Quattrocento Sans"/>
              <a:sym typeface="Quattrocento Sans"/>
            </a:endParaRPr>
          </a:p>
        </p:txBody>
      </p:sp>
      <p:sp>
        <p:nvSpPr>
          <p:cNvPr id="435" name="Google Shape;435;p78"/>
          <p:cNvSpPr txBox="1"/>
          <p:nvPr/>
        </p:nvSpPr>
        <p:spPr>
          <a:xfrm>
            <a:off x="2318568" y="1801663"/>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D</a:t>
            </a:r>
            <a:endParaRPr b="1" sz="2800">
              <a:latin typeface="Quattrocento Sans"/>
              <a:ea typeface="Quattrocento Sans"/>
              <a:cs typeface="Quattrocento Sans"/>
              <a:sym typeface="Quattrocento Sans"/>
            </a:endParaRPr>
          </a:p>
        </p:txBody>
      </p:sp>
      <p:sp>
        <p:nvSpPr>
          <p:cNvPr id="436" name="Google Shape;436;p78"/>
          <p:cNvSpPr txBox="1"/>
          <p:nvPr/>
        </p:nvSpPr>
        <p:spPr>
          <a:xfrm>
            <a:off x="4290952" y="382354"/>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D</a:t>
            </a:r>
            <a:endParaRPr b="1" sz="2800">
              <a:latin typeface="Quattrocento Sans"/>
              <a:ea typeface="Quattrocento Sans"/>
              <a:cs typeface="Quattrocento Sans"/>
              <a:sym typeface="Quattrocento Sans"/>
            </a:endParaRPr>
          </a:p>
        </p:txBody>
      </p:sp>
      <p:sp>
        <p:nvSpPr>
          <p:cNvPr id="437" name="Google Shape;437;p78"/>
          <p:cNvSpPr txBox="1"/>
          <p:nvPr/>
        </p:nvSpPr>
        <p:spPr>
          <a:xfrm>
            <a:off x="3115204" y="3804895"/>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D</a:t>
            </a:r>
            <a:endParaRPr b="1" sz="2800">
              <a:latin typeface="Quattrocento Sans"/>
              <a:ea typeface="Quattrocento Sans"/>
              <a:cs typeface="Quattrocento Sans"/>
              <a:sym typeface="Quattrocento Sans"/>
            </a:endParaRPr>
          </a:p>
        </p:txBody>
      </p:sp>
      <p:sp>
        <p:nvSpPr>
          <p:cNvPr id="438" name="Google Shape;438;p78"/>
          <p:cNvSpPr txBox="1"/>
          <p:nvPr/>
        </p:nvSpPr>
        <p:spPr>
          <a:xfrm>
            <a:off x="5239098" y="3877625"/>
            <a:ext cx="6675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Quattrocento Sans"/>
                <a:ea typeface="Quattrocento Sans"/>
                <a:cs typeface="Quattrocento Sans"/>
                <a:sym typeface="Quattrocento Sans"/>
              </a:rPr>
              <a:t>D</a:t>
            </a:r>
            <a:endParaRPr b="1" sz="2800">
              <a:latin typeface="Quattrocento Sans"/>
              <a:ea typeface="Quattrocento Sans"/>
              <a:cs typeface="Quattrocento Sans"/>
              <a:sym typeface="Quattrocento Sans"/>
            </a:endParaRPr>
          </a:p>
        </p:txBody>
      </p:sp>
      <p:pic>
        <p:nvPicPr>
          <p:cNvPr id="439" name="Google Shape;439;p78"/>
          <p:cNvPicPr preferRelativeResize="0"/>
          <p:nvPr/>
        </p:nvPicPr>
        <p:blipFill>
          <a:blip r:embed="rId4">
            <a:alphaModFix/>
          </a:blip>
          <a:stretch>
            <a:fillRect/>
          </a:stretch>
        </p:blipFill>
        <p:spPr>
          <a:xfrm>
            <a:off x="4587625" y="2487600"/>
            <a:ext cx="283525" cy="283525"/>
          </a:xfrm>
          <a:prstGeom prst="rect">
            <a:avLst/>
          </a:prstGeom>
          <a:noFill/>
          <a:ln>
            <a:noFill/>
          </a:ln>
        </p:spPr>
      </p:pic>
      <p:pic>
        <p:nvPicPr>
          <p:cNvPr id="440" name="Google Shape;440;p78"/>
          <p:cNvPicPr preferRelativeResize="0"/>
          <p:nvPr/>
        </p:nvPicPr>
        <p:blipFill>
          <a:blip r:embed="rId4">
            <a:alphaModFix/>
          </a:blip>
          <a:stretch>
            <a:fillRect/>
          </a:stretch>
        </p:blipFill>
        <p:spPr>
          <a:xfrm>
            <a:off x="5221613" y="2519000"/>
            <a:ext cx="283525" cy="283525"/>
          </a:xfrm>
          <a:prstGeom prst="rect">
            <a:avLst/>
          </a:prstGeom>
          <a:noFill/>
          <a:ln>
            <a:noFill/>
          </a:ln>
        </p:spPr>
      </p:pic>
      <p:pic>
        <p:nvPicPr>
          <p:cNvPr id="441" name="Google Shape;441;p78"/>
          <p:cNvPicPr preferRelativeResize="0"/>
          <p:nvPr/>
        </p:nvPicPr>
        <p:blipFill>
          <a:blip r:embed="rId4">
            <a:alphaModFix/>
          </a:blip>
          <a:stretch>
            <a:fillRect/>
          </a:stretch>
        </p:blipFill>
        <p:spPr>
          <a:xfrm>
            <a:off x="5768300" y="2429988"/>
            <a:ext cx="283525" cy="283525"/>
          </a:xfrm>
          <a:prstGeom prst="rect">
            <a:avLst/>
          </a:prstGeom>
          <a:noFill/>
          <a:ln>
            <a:noFill/>
          </a:ln>
        </p:spPr>
      </p:pic>
      <p:pic>
        <p:nvPicPr>
          <p:cNvPr id="442" name="Google Shape;442;p78"/>
          <p:cNvPicPr preferRelativeResize="0"/>
          <p:nvPr/>
        </p:nvPicPr>
        <p:blipFill>
          <a:blip r:embed="rId5">
            <a:alphaModFix/>
          </a:blip>
          <a:stretch>
            <a:fillRect/>
          </a:stretch>
        </p:blipFill>
        <p:spPr>
          <a:xfrm>
            <a:off x="5241075" y="2507063"/>
            <a:ext cx="244600" cy="244600"/>
          </a:xfrm>
          <a:prstGeom prst="rect">
            <a:avLst/>
          </a:prstGeom>
          <a:noFill/>
          <a:ln>
            <a:noFill/>
          </a:ln>
        </p:spPr>
      </p:pic>
      <p:pic>
        <p:nvPicPr>
          <p:cNvPr id="443" name="Google Shape;443;p78"/>
          <p:cNvPicPr preferRelativeResize="0"/>
          <p:nvPr/>
        </p:nvPicPr>
        <p:blipFill>
          <a:blip r:embed="rId5">
            <a:alphaModFix/>
          </a:blip>
          <a:stretch>
            <a:fillRect/>
          </a:stretch>
        </p:blipFill>
        <p:spPr>
          <a:xfrm>
            <a:off x="6612925" y="2290175"/>
            <a:ext cx="244600" cy="244600"/>
          </a:xfrm>
          <a:prstGeom prst="rect">
            <a:avLst/>
          </a:prstGeom>
          <a:noFill/>
          <a:ln>
            <a:noFill/>
          </a:ln>
        </p:spPr>
      </p:pic>
      <p:pic>
        <p:nvPicPr>
          <p:cNvPr id="444" name="Google Shape;444;p78"/>
          <p:cNvPicPr preferRelativeResize="0"/>
          <p:nvPr/>
        </p:nvPicPr>
        <p:blipFill>
          <a:blip r:embed="rId5">
            <a:alphaModFix/>
          </a:blip>
          <a:stretch>
            <a:fillRect/>
          </a:stretch>
        </p:blipFill>
        <p:spPr>
          <a:xfrm>
            <a:off x="4704388" y="2591375"/>
            <a:ext cx="244600" cy="244600"/>
          </a:xfrm>
          <a:prstGeom prst="rect">
            <a:avLst/>
          </a:prstGeom>
          <a:noFill/>
          <a:ln>
            <a:noFill/>
          </a:ln>
        </p:spPr>
      </p:pic>
      <p:sp>
        <p:nvSpPr>
          <p:cNvPr id="445" name="Google Shape;445;p78"/>
          <p:cNvSpPr/>
          <p:nvPr/>
        </p:nvSpPr>
        <p:spPr>
          <a:xfrm>
            <a:off x="2806050" y="1081263"/>
            <a:ext cx="3555900" cy="3159000"/>
          </a:xfrm>
          <a:prstGeom prst="ellipse">
            <a:avLst/>
          </a:prstGeom>
          <a:noFill/>
          <a:ln cap="flat" cmpd="sng" w="9525">
            <a:solidFill>
              <a:schemeClr val="dk2"/>
            </a:solidFill>
            <a:prstDash val="dash"/>
            <a:round/>
            <a:headEnd len="sm" w="sm" type="none"/>
            <a:tailEnd len="sm" w="sm" type="none"/>
          </a:ln>
          <a:effectLst>
            <a:outerShdw blurRad="57150" rotWithShape="0" algn="bl" dir="5400000" dist="19050">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8"/>
          <p:cNvSpPr/>
          <p:nvPr/>
        </p:nvSpPr>
        <p:spPr>
          <a:xfrm>
            <a:off x="3541775" y="832975"/>
            <a:ext cx="3555900" cy="3159000"/>
          </a:xfrm>
          <a:prstGeom prst="ellipse">
            <a:avLst/>
          </a:prstGeom>
          <a:noFill/>
          <a:ln cap="flat" cmpd="sng" w="9525">
            <a:solidFill>
              <a:schemeClr val="dk2"/>
            </a:solidFill>
            <a:prstDash val="dash"/>
            <a:round/>
            <a:headEnd len="sm" w="sm" type="none"/>
            <a:tailEnd len="sm" w="sm" type="none"/>
          </a:ln>
          <a:effectLst>
            <a:outerShdw blurRad="57150" rotWithShape="0" algn="bl" dir="5400000" dist="19050">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8"/>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13.</a:t>
            </a:r>
            <a:endParaRPr sz="800">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2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xit" presetID="10" presetSubtype="0">
                                  <p:stCondLst>
                                    <p:cond delay="0"/>
                                  </p:stCondLst>
                                  <p:childTnLst>
                                    <p:animEffect filter="fade" transition="out">
                                      <p:cBhvr>
                                        <p:cTn dur="1000"/>
                                        <p:tgtEl>
                                          <p:spTgt spid="439"/>
                                        </p:tgtEl>
                                      </p:cBhvr>
                                    </p:animEffect>
                                    <p:set>
                                      <p:cBhvr>
                                        <p:cTn dur="1" fill="hold">
                                          <p:stCondLst>
                                            <p:cond delay="1000"/>
                                          </p:stCondLst>
                                        </p:cTn>
                                        <p:tgtEl>
                                          <p:spTgt spid="4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xit" presetID="10" presetSubtype="0">
                                  <p:stCondLst>
                                    <p:cond delay="0"/>
                                  </p:stCondLst>
                                  <p:childTnLst>
                                    <p:animEffect filter="fade" transition="out">
                                      <p:cBhvr>
                                        <p:cTn dur="1000"/>
                                        <p:tgtEl>
                                          <p:spTgt spid="441"/>
                                        </p:tgtEl>
                                      </p:cBhvr>
                                    </p:animEffect>
                                    <p:set>
                                      <p:cBhvr>
                                        <p:cTn dur="1" fill="hold">
                                          <p:stCondLst>
                                            <p:cond delay="1000"/>
                                          </p:stCondLst>
                                        </p:cTn>
                                        <p:tgtEl>
                                          <p:spTgt spid="4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xit" presetID="10" presetSubtype="0">
                                  <p:stCondLst>
                                    <p:cond delay="0"/>
                                  </p:stCondLst>
                                  <p:childTnLst>
                                    <p:animEffect filter="fade" transition="out">
                                      <p:cBhvr>
                                        <p:cTn dur="1000"/>
                                        <p:tgtEl>
                                          <p:spTgt spid="440"/>
                                        </p:tgtEl>
                                      </p:cBhvr>
                                    </p:animEffect>
                                    <p:set>
                                      <p:cBhvr>
                                        <p:cTn dur="1" fill="hold">
                                          <p:stCondLst>
                                            <p:cond delay="1000"/>
                                          </p:stCondLst>
                                        </p:cTn>
                                        <p:tgtEl>
                                          <p:spTgt spid="4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8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445"/>
                                        </p:tgtEl>
                                      </p:cBhvr>
                                    </p:animEffect>
                                    <p:set>
                                      <p:cBhvr>
                                        <p:cTn dur="1" fill="hold">
                                          <p:stCondLst>
                                            <p:cond delay="1000"/>
                                          </p:stCondLst>
                                        </p:cTn>
                                        <p:tgtEl>
                                          <p:spTgt spid="4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444"/>
                                        </p:tgtEl>
                                      </p:cBhvr>
                                    </p:animEffect>
                                    <p:set>
                                      <p:cBhvr>
                                        <p:cTn dur="1" fill="hold">
                                          <p:stCondLst>
                                            <p:cond delay="1000"/>
                                          </p:stCondLst>
                                        </p:cTn>
                                        <p:tgtEl>
                                          <p:spTgt spid="4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xit" presetID="10" presetSubtype="0">
                                  <p:stCondLst>
                                    <p:cond delay="0"/>
                                  </p:stCondLst>
                                  <p:childTnLst>
                                    <p:animEffect filter="fade" transition="out">
                                      <p:cBhvr>
                                        <p:cTn dur="1000"/>
                                        <p:tgtEl>
                                          <p:spTgt spid="442"/>
                                        </p:tgtEl>
                                      </p:cBhvr>
                                    </p:animEffect>
                                    <p:set>
                                      <p:cBhvr>
                                        <p:cTn dur="1" fill="hold">
                                          <p:stCondLst>
                                            <p:cond delay="1000"/>
                                          </p:stCondLst>
                                        </p:cTn>
                                        <p:tgtEl>
                                          <p:spTgt spid="4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46"/>
                                        </p:tgtEl>
                                      </p:cBhvr>
                                    </p:animEffect>
                                    <p:set>
                                      <p:cBhvr>
                                        <p:cTn dur="1" fill="hold">
                                          <p:stCondLst>
                                            <p:cond delay="1000"/>
                                          </p:stCondLst>
                                        </p:cTn>
                                        <p:tgtEl>
                                          <p:spTgt spid="4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100"/>
                                        <p:tgtEl>
                                          <p:spTgt spid="427"/>
                                        </p:tgtEl>
                                      </p:cBhvr>
                                    </p:animEffect>
                                  </p:childTnLst>
                                </p:cTn>
                              </p:par>
                              <p:par>
                                <p:cTn fill="hold" nodeType="withEffect" presetClass="exit" presetID="10" presetSubtype="0">
                                  <p:stCondLst>
                                    <p:cond delay="0"/>
                                  </p:stCondLst>
                                  <p:childTnLst>
                                    <p:animEffect filter="fade" transition="out">
                                      <p:cBhvr>
                                        <p:cTn dur="1000"/>
                                        <p:tgtEl>
                                          <p:spTgt spid="443"/>
                                        </p:tgtEl>
                                      </p:cBhvr>
                                    </p:animEffect>
                                    <p:set>
                                      <p:cBhvr>
                                        <p:cTn dur="1" fill="hold">
                                          <p:stCondLst>
                                            <p:cond delay="1000"/>
                                          </p:stCondLst>
                                        </p:cTn>
                                        <p:tgtEl>
                                          <p:spTgt spid="4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23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9"/>
          <p:cNvSpPr/>
          <p:nvPr/>
        </p:nvSpPr>
        <p:spPr>
          <a:xfrm>
            <a:off x="4274625" y="2318004"/>
            <a:ext cx="3647100" cy="1992000"/>
          </a:xfrm>
          <a:prstGeom prst="rect">
            <a:avLst/>
          </a:prstGeom>
          <a:solidFill>
            <a:srgbClr val="F8F8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53" name="Google Shape;453;p79"/>
          <p:cNvSpPr/>
          <p:nvPr/>
        </p:nvSpPr>
        <p:spPr>
          <a:xfrm>
            <a:off x="627525" y="2353882"/>
            <a:ext cx="3647100" cy="1992000"/>
          </a:xfrm>
          <a:prstGeom prst="rect">
            <a:avLst/>
          </a:prstGeom>
          <a:solidFill>
            <a:srgbClr val="FFFFFF"/>
          </a:solidFill>
          <a:ln>
            <a:noFill/>
          </a:ln>
          <a:effectLst>
            <a:outerShdw blurRad="381000" rotWithShape="0" algn="ctr">
              <a:srgbClr val="000000">
                <a:alpha val="47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454" name="Google Shape;454;p79"/>
          <p:cNvGrpSpPr/>
          <p:nvPr/>
        </p:nvGrpSpPr>
        <p:grpSpPr>
          <a:xfrm>
            <a:off x="877722" y="2620078"/>
            <a:ext cx="2638500" cy="1172107"/>
            <a:chOff x="877722" y="2136523"/>
            <a:chExt cx="2638500" cy="1172107"/>
          </a:xfrm>
        </p:grpSpPr>
        <p:sp>
          <p:nvSpPr>
            <p:cNvPr id="455" name="Google Shape;455;p79"/>
            <p:cNvSpPr txBox="1"/>
            <p:nvPr/>
          </p:nvSpPr>
          <p:spPr>
            <a:xfrm>
              <a:off x="879620" y="2136523"/>
              <a:ext cx="1620000" cy="23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Quattrocento Sans"/>
                <a:buNone/>
              </a:pPr>
              <a:r>
                <a:rPr lang="en" sz="1100">
                  <a:solidFill>
                    <a:schemeClr val="accent1"/>
                  </a:solidFill>
                  <a:latin typeface="Quattrocento Sans"/>
                  <a:ea typeface="Quattrocento Sans"/>
                  <a:cs typeface="Quattrocento Sans"/>
                  <a:sym typeface="Quattrocento Sans"/>
                </a:rPr>
                <a:t>SHELL</a:t>
              </a:r>
              <a:endParaRPr b="0" i="0" sz="1100" u="none" cap="none" strike="noStrike">
                <a:solidFill>
                  <a:schemeClr val="accent1"/>
                </a:solidFill>
                <a:latin typeface="Quattrocento Sans"/>
                <a:ea typeface="Quattrocento Sans"/>
                <a:cs typeface="Quattrocento Sans"/>
                <a:sym typeface="Quattrocento Sans"/>
              </a:endParaRPr>
            </a:p>
          </p:txBody>
        </p:sp>
        <p:sp>
          <p:nvSpPr>
            <p:cNvPr id="456" name="Google Shape;456;p79"/>
            <p:cNvSpPr txBox="1"/>
            <p:nvPr/>
          </p:nvSpPr>
          <p:spPr>
            <a:xfrm>
              <a:off x="877722" y="2476130"/>
              <a:ext cx="2638500" cy="832500"/>
            </a:xfrm>
            <a:prstGeom prst="rect">
              <a:avLst/>
            </a:prstGeom>
            <a:noFill/>
            <a:ln>
              <a:noFill/>
            </a:ln>
          </p:spPr>
          <p:txBody>
            <a:bodyPr anchorCtr="0" anchor="t" bIns="0" lIns="0" spcFirstLastPara="1" rIns="0" wrap="square" tIns="0">
              <a:noAutofit/>
            </a:bodyPr>
            <a:lstStyle/>
            <a:p>
              <a:pPr indent="-285750" lvl="0" marL="457200" marR="0" rtl="0" algn="l">
                <a:lnSpc>
                  <a:spcPct val="150000"/>
                </a:lnSpc>
                <a:spcBef>
                  <a:spcPts val="0"/>
                </a:spcBef>
                <a:spcAft>
                  <a:spcPts val="0"/>
                </a:spcAft>
                <a:buClr>
                  <a:schemeClr val="dk1"/>
                </a:buClr>
                <a:buSzPts val="900"/>
                <a:buFont typeface="Quattrocento Sans"/>
                <a:buChar char="■"/>
              </a:pPr>
              <a:r>
                <a:rPr lang="en" sz="1100">
                  <a:latin typeface="Quattrocento Sans"/>
                  <a:ea typeface="Quattrocento Sans"/>
                  <a:cs typeface="Quattrocento Sans"/>
                  <a:sym typeface="Quattrocento Sans"/>
                </a:rPr>
                <a:t>Centralized hydrogen production reduces costs.</a:t>
              </a:r>
              <a:endParaRPr sz="1100">
                <a:latin typeface="Quattrocento Sans"/>
                <a:ea typeface="Quattrocento Sans"/>
                <a:cs typeface="Quattrocento Sans"/>
                <a:sym typeface="Quattrocento Sans"/>
              </a:endParaRPr>
            </a:p>
            <a:p>
              <a:pPr indent="-285750" lvl="0" marL="457200" marR="0" rtl="0" algn="l">
                <a:lnSpc>
                  <a:spcPct val="150000"/>
                </a:lnSpc>
                <a:spcBef>
                  <a:spcPts val="0"/>
                </a:spcBef>
                <a:spcAft>
                  <a:spcPts val="0"/>
                </a:spcAft>
                <a:buSzPts val="900"/>
                <a:buFont typeface="Quattrocento Sans"/>
                <a:buChar char="■"/>
              </a:pPr>
              <a:r>
                <a:rPr lang="en" sz="1100">
                  <a:latin typeface="Quattrocento Sans"/>
                  <a:ea typeface="Quattrocento Sans"/>
                  <a:cs typeface="Quattrocento Sans"/>
                  <a:sym typeface="Quattrocento Sans"/>
                </a:rPr>
                <a:t>No need for pipelines or fuel trucks</a:t>
              </a:r>
              <a:endParaRPr sz="1100">
                <a:latin typeface="Quattrocento Sans"/>
                <a:ea typeface="Quattrocento Sans"/>
                <a:cs typeface="Quattrocento Sans"/>
                <a:sym typeface="Quattrocento Sans"/>
              </a:endParaRPr>
            </a:p>
          </p:txBody>
        </p:sp>
      </p:grpSp>
      <p:sp>
        <p:nvSpPr>
          <p:cNvPr id="457" name="Google Shape;457;p79"/>
          <p:cNvSpPr txBox="1"/>
          <p:nvPr/>
        </p:nvSpPr>
        <p:spPr>
          <a:xfrm>
            <a:off x="627525" y="797618"/>
            <a:ext cx="4898700" cy="1198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Quattrocento Sans"/>
              <a:buNone/>
            </a:pPr>
            <a:r>
              <a:rPr lang="en" sz="2400">
                <a:latin typeface="Quattrocento Sans"/>
                <a:ea typeface="Quattrocento Sans"/>
                <a:cs typeface="Quattrocento Sans"/>
                <a:sym typeface="Quattrocento Sans"/>
              </a:rPr>
              <a:t>This solution benefits both Shell and truck fleet managers.</a:t>
            </a:r>
            <a:endParaRPr b="0" i="0" sz="2400" u="none" cap="none" strike="noStrike">
              <a:latin typeface="Quattrocento Sans"/>
              <a:ea typeface="Quattrocento Sans"/>
              <a:cs typeface="Quattrocento Sans"/>
              <a:sym typeface="Quattrocento Sans"/>
            </a:endParaRPr>
          </a:p>
        </p:txBody>
      </p:sp>
      <p:grpSp>
        <p:nvGrpSpPr>
          <p:cNvPr id="458" name="Google Shape;458;p79"/>
          <p:cNvGrpSpPr/>
          <p:nvPr/>
        </p:nvGrpSpPr>
        <p:grpSpPr>
          <a:xfrm>
            <a:off x="4728047" y="2634280"/>
            <a:ext cx="2638500" cy="1431199"/>
            <a:chOff x="4735422" y="2136525"/>
            <a:chExt cx="2638500" cy="1431199"/>
          </a:xfrm>
        </p:grpSpPr>
        <p:sp>
          <p:nvSpPr>
            <p:cNvPr id="459" name="Google Shape;459;p79"/>
            <p:cNvSpPr txBox="1"/>
            <p:nvPr/>
          </p:nvSpPr>
          <p:spPr>
            <a:xfrm>
              <a:off x="4735425" y="2136525"/>
              <a:ext cx="2070900" cy="23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Quattrocento Sans"/>
                <a:buNone/>
              </a:pPr>
              <a:r>
                <a:rPr lang="en" sz="1100">
                  <a:solidFill>
                    <a:schemeClr val="accent1"/>
                  </a:solidFill>
                  <a:latin typeface="Quattrocento Sans"/>
                  <a:ea typeface="Quattrocento Sans"/>
                  <a:cs typeface="Quattrocento Sans"/>
                  <a:sym typeface="Quattrocento Sans"/>
                </a:rPr>
                <a:t>TRUCK FLEET MANAGERS</a:t>
              </a:r>
              <a:endParaRPr sz="1100">
                <a:solidFill>
                  <a:schemeClr val="accen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1500"/>
                <a:buFont typeface="Quattrocento Sans"/>
                <a:buNone/>
              </a:pPr>
              <a:r>
                <a:t/>
              </a:r>
              <a:endParaRPr sz="1500">
                <a:solidFill>
                  <a:schemeClr val="dk1"/>
                </a:solidFill>
                <a:latin typeface="Quattrocento Sans"/>
                <a:ea typeface="Quattrocento Sans"/>
                <a:cs typeface="Quattrocento Sans"/>
                <a:sym typeface="Quattrocento Sans"/>
              </a:endParaRPr>
            </a:p>
          </p:txBody>
        </p:sp>
        <p:sp>
          <p:nvSpPr>
            <p:cNvPr id="460" name="Google Shape;460;p79"/>
            <p:cNvSpPr txBox="1"/>
            <p:nvPr/>
          </p:nvSpPr>
          <p:spPr>
            <a:xfrm>
              <a:off x="4735422" y="2527624"/>
              <a:ext cx="2638500" cy="1040100"/>
            </a:xfrm>
            <a:prstGeom prst="rect">
              <a:avLst/>
            </a:prstGeom>
            <a:noFill/>
            <a:ln>
              <a:noFill/>
            </a:ln>
          </p:spPr>
          <p:txBody>
            <a:bodyPr anchorCtr="0" anchor="t" bIns="0" lIns="0" spcFirstLastPara="1" rIns="0" wrap="square" tIns="0">
              <a:noAutofit/>
            </a:bodyPr>
            <a:lstStyle/>
            <a:p>
              <a:pPr indent="-285750" lvl="0" marL="457200" marR="0" rtl="0" algn="l">
                <a:lnSpc>
                  <a:spcPct val="150000"/>
                </a:lnSpc>
                <a:spcBef>
                  <a:spcPts val="0"/>
                </a:spcBef>
                <a:spcAft>
                  <a:spcPts val="0"/>
                </a:spcAft>
                <a:buClr>
                  <a:schemeClr val="dk1"/>
                </a:buClr>
                <a:buSzPts val="900"/>
                <a:buFont typeface="Quattrocento Sans"/>
                <a:buChar char="■"/>
              </a:pPr>
              <a:r>
                <a:rPr lang="en" sz="1100">
                  <a:solidFill>
                    <a:schemeClr val="dk1"/>
                  </a:solidFill>
                  <a:latin typeface="Quattrocento Sans"/>
                  <a:ea typeface="Quattrocento Sans"/>
                  <a:cs typeface="Quattrocento Sans"/>
                  <a:sym typeface="Quattrocento Sans"/>
                </a:rPr>
                <a:t>Lower hydrogen price</a:t>
              </a:r>
              <a:endParaRPr sz="1100">
                <a:solidFill>
                  <a:schemeClr val="dk1"/>
                </a:solidFill>
                <a:latin typeface="Quattrocento Sans"/>
                <a:ea typeface="Quattrocento Sans"/>
                <a:cs typeface="Quattrocento Sans"/>
                <a:sym typeface="Quattrocento Sans"/>
              </a:endParaRPr>
            </a:p>
            <a:p>
              <a:pPr indent="-285750" lvl="0" marL="457200" marR="0" rtl="0" algn="l">
                <a:lnSpc>
                  <a:spcPct val="150000"/>
                </a:lnSpc>
                <a:spcBef>
                  <a:spcPts val="0"/>
                </a:spcBef>
                <a:spcAft>
                  <a:spcPts val="0"/>
                </a:spcAft>
                <a:buClr>
                  <a:schemeClr val="dk1"/>
                </a:buClr>
                <a:buSzPts val="900"/>
                <a:buFont typeface="Quattrocento Sans"/>
                <a:buChar char="■"/>
              </a:pPr>
              <a:r>
                <a:rPr lang="en" sz="1100">
                  <a:solidFill>
                    <a:schemeClr val="dk1"/>
                  </a:solidFill>
                  <a:latin typeface="Quattrocento Sans"/>
                  <a:ea typeface="Quattrocento Sans"/>
                  <a:cs typeface="Quattrocento Sans"/>
                  <a:sym typeface="Quattrocento Sans"/>
                </a:rPr>
                <a:t>Earn money to transport hydrogen</a:t>
              </a:r>
              <a:endParaRPr sz="1100">
                <a:solidFill>
                  <a:schemeClr val="dk1"/>
                </a:solidFill>
                <a:latin typeface="Quattrocento Sans"/>
                <a:ea typeface="Quattrocento Sans"/>
                <a:cs typeface="Quattrocento Sans"/>
                <a:sym typeface="Quattrocento Sans"/>
              </a:endParaRPr>
            </a:p>
          </p:txBody>
        </p:sp>
      </p:grpSp>
      <p:sp>
        <p:nvSpPr>
          <p:cNvPr id="461" name="Google Shape;461;p79"/>
          <p:cNvSpPr txBox="1"/>
          <p:nvPr/>
        </p:nvSpPr>
        <p:spPr>
          <a:xfrm>
            <a:off x="6009600" y="4778700"/>
            <a:ext cx="31344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https://www.fhwa.dot.gov/reports/tswstudy/Vol2-Chapter3.pdf</a:t>
            </a:r>
            <a:endParaRPr sz="800"/>
          </a:p>
        </p:txBody>
      </p:sp>
      <p:sp>
        <p:nvSpPr>
          <p:cNvPr id="462" name="Google Shape;462;p79"/>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14.</a:t>
            </a:r>
            <a:endParaRPr sz="800">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80"/>
          <p:cNvSpPr/>
          <p:nvPr/>
        </p:nvSpPr>
        <p:spPr>
          <a:xfrm>
            <a:off x="522515" y="0"/>
            <a:ext cx="36495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468" name="Google Shape;468;p80"/>
          <p:cNvSpPr txBox="1"/>
          <p:nvPr/>
        </p:nvSpPr>
        <p:spPr>
          <a:xfrm>
            <a:off x="1007275" y="1642025"/>
            <a:ext cx="2458500" cy="145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1100">
              <a:latin typeface="Quattrocento Sans"/>
              <a:ea typeface="Quattrocento Sans"/>
              <a:cs typeface="Quattrocento Sans"/>
              <a:sym typeface="Quattrocento Sans"/>
            </a:endParaRPr>
          </a:p>
          <a:p>
            <a:pPr indent="-285750" lvl="0" marL="457200" marR="0" rtl="0" algn="l">
              <a:lnSpc>
                <a:spcPct val="150000"/>
              </a:lnSpc>
              <a:spcBef>
                <a:spcPts val="0"/>
              </a:spcBef>
              <a:spcAft>
                <a:spcPts val="0"/>
              </a:spcAft>
              <a:buSzPts val="900"/>
              <a:buFont typeface="Quattrocento Sans"/>
              <a:buChar char="■"/>
            </a:pPr>
            <a:r>
              <a:rPr lang="en" sz="1100">
                <a:latin typeface="Quattrocento Sans"/>
                <a:ea typeface="Quattrocento Sans"/>
                <a:cs typeface="Quattrocento Sans"/>
                <a:sym typeface="Quattrocento Sans"/>
              </a:rPr>
              <a:t>Equip each fuel station with a discharging mechanism.</a:t>
            </a:r>
            <a:endParaRPr sz="1100">
              <a:latin typeface="Quattrocento Sans"/>
              <a:ea typeface="Quattrocento Sans"/>
              <a:cs typeface="Quattrocento Sans"/>
              <a:sym typeface="Quattrocento Sans"/>
            </a:endParaRPr>
          </a:p>
          <a:p>
            <a:pPr indent="-285750" lvl="0" marL="457200" rtl="0" algn="l">
              <a:lnSpc>
                <a:spcPct val="150000"/>
              </a:lnSpc>
              <a:spcBef>
                <a:spcPts val="0"/>
              </a:spcBef>
              <a:spcAft>
                <a:spcPts val="0"/>
              </a:spcAft>
              <a:buSzPts val="900"/>
              <a:buFont typeface="Quattrocento Sans"/>
              <a:buChar char="■"/>
            </a:pPr>
            <a:r>
              <a:rPr lang="en" sz="1100">
                <a:latin typeface="Quattrocento Sans"/>
                <a:ea typeface="Quattrocento Sans"/>
                <a:cs typeface="Quattrocento Sans"/>
                <a:sym typeface="Quattrocento Sans"/>
              </a:rPr>
              <a:t>Develop software to manage distribution.</a:t>
            </a:r>
            <a:endParaRPr sz="1100">
              <a:latin typeface="Quattrocento Sans"/>
              <a:ea typeface="Quattrocento Sans"/>
              <a:cs typeface="Quattrocento Sans"/>
              <a:sym typeface="Quattrocento Sans"/>
            </a:endParaRPr>
          </a:p>
          <a:p>
            <a:pPr indent="-285750" lvl="0" marL="457200" rtl="0" algn="l">
              <a:lnSpc>
                <a:spcPct val="150000"/>
              </a:lnSpc>
              <a:spcBef>
                <a:spcPts val="0"/>
              </a:spcBef>
              <a:spcAft>
                <a:spcPts val="0"/>
              </a:spcAft>
              <a:buSzPts val="900"/>
              <a:buFont typeface="Quattrocento Sans"/>
              <a:buChar char="■"/>
            </a:pPr>
            <a:r>
              <a:rPr lang="en" sz="1100">
                <a:latin typeface="Quattrocento Sans"/>
                <a:ea typeface="Quattrocento Sans"/>
                <a:cs typeface="Quattrocento Sans"/>
                <a:sym typeface="Quattrocento Sans"/>
              </a:rPr>
              <a:t>Determine ideal balance between range and payload capacity.</a:t>
            </a:r>
            <a:endParaRPr sz="1100">
              <a:latin typeface="Quattrocento Sans"/>
              <a:ea typeface="Quattrocento Sans"/>
              <a:cs typeface="Quattrocento Sans"/>
              <a:sym typeface="Quattrocento Sans"/>
            </a:endParaRPr>
          </a:p>
        </p:txBody>
      </p:sp>
      <p:sp>
        <p:nvSpPr>
          <p:cNvPr id="469" name="Google Shape;469;p80"/>
          <p:cNvSpPr txBox="1"/>
          <p:nvPr/>
        </p:nvSpPr>
        <p:spPr>
          <a:xfrm>
            <a:off x="1191219" y="1642036"/>
            <a:ext cx="13575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SOLUTION</a:t>
            </a:r>
            <a:r>
              <a:rPr b="0" i="0" lang="en" sz="900" u="none" cap="none" strike="noStrike">
                <a:solidFill>
                  <a:schemeClr val="accent1"/>
                </a:solidFill>
                <a:latin typeface="Quattrocento Sans"/>
                <a:ea typeface="Quattrocento Sans"/>
                <a:cs typeface="Quattrocento Sans"/>
                <a:sym typeface="Quattrocento Sans"/>
              </a:rPr>
              <a:t> </a:t>
            </a:r>
            <a:endParaRPr b="0" i="0" sz="900" u="none" cap="none" strike="noStrike">
              <a:solidFill>
                <a:schemeClr val="accent1"/>
              </a:solidFill>
              <a:latin typeface="Quattrocento Sans"/>
              <a:ea typeface="Quattrocento Sans"/>
              <a:cs typeface="Quattrocento Sans"/>
              <a:sym typeface="Quattrocento Sans"/>
            </a:endParaRPr>
          </a:p>
        </p:txBody>
      </p:sp>
      <p:sp>
        <p:nvSpPr>
          <p:cNvPr id="470" name="Google Shape;470;p80"/>
          <p:cNvSpPr txBox="1"/>
          <p:nvPr/>
        </p:nvSpPr>
        <p:spPr>
          <a:xfrm>
            <a:off x="5581152" y="2327700"/>
            <a:ext cx="2495400" cy="4881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500"/>
              <a:buFont typeface="Quattrocento Sans"/>
              <a:buNone/>
            </a:pPr>
            <a:r>
              <a:rPr lang="en" sz="1200">
                <a:solidFill>
                  <a:schemeClr val="dk1"/>
                </a:solidFill>
                <a:latin typeface="Quattrocento Sans"/>
                <a:ea typeface="Quattrocento Sans"/>
                <a:cs typeface="Quattrocento Sans"/>
                <a:sym typeface="Quattrocento Sans"/>
              </a:rPr>
              <a:t>“Most trucks and combinations operate at or below the GVW limits because the available space in the truck becomes filled first.”</a:t>
            </a:r>
            <a:endParaRPr sz="1200">
              <a:solidFill>
                <a:schemeClr val="dk1"/>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chemeClr val="dk1"/>
              </a:buClr>
              <a:buSzPts val="1500"/>
              <a:buFont typeface="Quattrocento Sans"/>
              <a:buNone/>
            </a:pPr>
            <a:r>
              <a:t/>
            </a:r>
            <a:endParaRPr sz="1200">
              <a:solidFill>
                <a:schemeClr val="dk1"/>
              </a:solidFill>
              <a:latin typeface="Quattrocento Sans"/>
              <a:ea typeface="Quattrocento Sans"/>
              <a:cs typeface="Quattrocento Sans"/>
              <a:sym typeface="Quattrocento Sans"/>
            </a:endParaRPr>
          </a:p>
        </p:txBody>
      </p:sp>
      <p:pic>
        <p:nvPicPr>
          <p:cNvPr id="471" name="Google Shape;471;p80"/>
          <p:cNvPicPr preferRelativeResize="0"/>
          <p:nvPr>
            <p:ph idx="2" type="pic"/>
          </p:nvPr>
        </p:nvPicPr>
        <p:blipFill rotWithShape="1">
          <a:blip r:embed="rId3">
            <a:alphaModFix/>
          </a:blip>
          <a:srcRect b="0" l="50933" r="40098" t="0"/>
          <a:stretch/>
        </p:blipFill>
        <p:spPr>
          <a:xfrm>
            <a:off x="0" y="0"/>
            <a:ext cx="522600" cy="3857700"/>
          </a:xfrm>
          <a:prstGeom prst="rect">
            <a:avLst/>
          </a:prstGeom>
          <a:solidFill>
            <a:schemeClr val="dk1"/>
          </a:solidFill>
          <a:ln>
            <a:noFill/>
          </a:ln>
        </p:spPr>
      </p:pic>
      <p:sp>
        <p:nvSpPr>
          <p:cNvPr id="472" name="Google Shape;472;p80"/>
          <p:cNvSpPr txBox="1"/>
          <p:nvPr/>
        </p:nvSpPr>
        <p:spPr>
          <a:xfrm>
            <a:off x="6009600" y="4778700"/>
            <a:ext cx="31344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https://www.fhwa.dot.gov/reports/tswstudy/Vol2-Chapter3.pdf</a:t>
            </a:r>
            <a:endParaRPr sz="800"/>
          </a:p>
        </p:txBody>
      </p:sp>
      <p:sp>
        <p:nvSpPr>
          <p:cNvPr id="473" name="Google Shape;473;p80"/>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15</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1"/>
          <p:cNvSpPr/>
          <p:nvPr/>
        </p:nvSpPr>
        <p:spPr>
          <a:xfrm>
            <a:off x="6345936" y="0"/>
            <a:ext cx="2798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grpSp>
        <p:nvGrpSpPr>
          <p:cNvPr id="479" name="Google Shape;479;p81"/>
          <p:cNvGrpSpPr/>
          <p:nvPr/>
        </p:nvGrpSpPr>
        <p:grpSpPr>
          <a:xfrm>
            <a:off x="3934896" y="845991"/>
            <a:ext cx="5865741" cy="3451511"/>
            <a:chOff x="2084971" y="845991"/>
            <a:chExt cx="5865741" cy="3451511"/>
          </a:xfrm>
        </p:grpSpPr>
        <p:grpSp>
          <p:nvGrpSpPr>
            <p:cNvPr id="480" name="Google Shape;480;p81"/>
            <p:cNvGrpSpPr/>
            <p:nvPr/>
          </p:nvGrpSpPr>
          <p:grpSpPr>
            <a:xfrm>
              <a:off x="2571733" y="963745"/>
              <a:ext cx="4933577" cy="2781545"/>
              <a:chOff x="1793125" y="1088825"/>
              <a:chExt cx="5381301" cy="3265874"/>
            </a:xfrm>
          </p:grpSpPr>
          <p:grpSp>
            <p:nvGrpSpPr>
              <p:cNvPr id="481" name="Google Shape;481;p81"/>
              <p:cNvGrpSpPr/>
              <p:nvPr/>
            </p:nvGrpSpPr>
            <p:grpSpPr>
              <a:xfrm>
                <a:off x="1793125" y="1088825"/>
                <a:ext cx="5381301" cy="3265874"/>
                <a:chOff x="1793125" y="1088825"/>
                <a:chExt cx="5381301" cy="3265874"/>
              </a:xfrm>
            </p:grpSpPr>
            <p:pic>
              <p:nvPicPr>
                <p:cNvPr id="482" name="Google Shape;482;p81"/>
                <p:cNvPicPr preferRelativeResize="0"/>
                <p:nvPr/>
              </p:nvPicPr>
              <p:blipFill rotWithShape="1">
                <a:blip r:embed="rId3">
                  <a:alphaModFix/>
                </a:blip>
                <a:srcRect b="0" l="0" r="31609" t="1127"/>
                <a:stretch/>
              </p:blipFill>
              <p:spPr>
                <a:xfrm>
                  <a:off x="1793125" y="1088825"/>
                  <a:ext cx="5381301" cy="3265874"/>
                </a:xfrm>
                <a:prstGeom prst="rect">
                  <a:avLst/>
                </a:prstGeom>
                <a:noFill/>
                <a:ln>
                  <a:noFill/>
                </a:ln>
              </p:spPr>
            </p:pic>
            <p:sp>
              <p:nvSpPr>
                <p:cNvPr id="483" name="Google Shape;483;p81"/>
                <p:cNvSpPr/>
                <p:nvPr/>
              </p:nvSpPr>
              <p:spPr>
                <a:xfrm>
                  <a:off x="4216425" y="1147900"/>
                  <a:ext cx="2958000" cy="242700"/>
                </a:xfrm>
                <a:prstGeom prst="rect">
                  <a:avLst/>
                </a:prstGeom>
                <a:solidFill>
                  <a:srgbClr val="3D4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81"/>
              <p:cNvPicPr preferRelativeResize="0"/>
              <p:nvPr/>
            </p:nvPicPr>
            <p:blipFill>
              <a:blip r:embed="rId4">
                <a:alphaModFix/>
              </a:blip>
              <a:stretch>
                <a:fillRect/>
              </a:stretch>
            </p:blipFill>
            <p:spPr>
              <a:xfrm>
                <a:off x="2933875" y="1147675"/>
                <a:ext cx="2864525" cy="296700"/>
              </a:xfrm>
              <a:prstGeom prst="rect">
                <a:avLst/>
              </a:prstGeom>
              <a:noFill/>
              <a:ln>
                <a:noFill/>
              </a:ln>
            </p:spPr>
          </p:pic>
        </p:grpSp>
        <p:pic>
          <p:nvPicPr>
            <p:cNvPr id="485" name="Google Shape;485;p81"/>
            <p:cNvPicPr preferRelativeResize="0"/>
            <p:nvPr/>
          </p:nvPicPr>
          <p:blipFill rotWithShape="1">
            <a:blip r:embed="rId5">
              <a:alphaModFix/>
            </a:blip>
            <a:srcRect b="0" l="0" r="0" t="0"/>
            <a:stretch/>
          </p:blipFill>
          <p:spPr>
            <a:xfrm>
              <a:off x="2084971" y="845991"/>
              <a:ext cx="5865741" cy="3451511"/>
            </a:xfrm>
            <a:prstGeom prst="rect">
              <a:avLst/>
            </a:prstGeom>
            <a:noFill/>
            <a:ln>
              <a:noFill/>
            </a:ln>
            <a:effectLst>
              <a:outerShdw blurRad="482600" rotWithShape="0" algn="ctr" dir="5400000" dist="50800">
                <a:srgbClr val="000000">
                  <a:alpha val="35690"/>
                </a:srgbClr>
              </a:outerShdw>
            </a:effectLst>
          </p:spPr>
        </p:pic>
      </p:grpSp>
      <p:sp>
        <p:nvSpPr>
          <p:cNvPr id="486" name="Google Shape;486;p81"/>
          <p:cNvSpPr txBox="1"/>
          <p:nvPr/>
        </p:nvSpPr>
        <p:spPr>
          <a:xfrm>
            <a:off x="933694" y="2549164"/>
            <a:ext cx="2625300" cy="1455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Shell will be able to continuously monitor the volume of hydrogen available at each refueling station. They will then be able to change the price of hydrogen at each pump to incentivize trucks to dispense more hydrogen at specific locations.</a:t>
            </a:r>
            <a:endParaRPr sz="900">
              <a:solidFill>
                <a:schemeClr val="dk1"/>
              </a:solidFill>
              <a:latin typeface="Quattrocento Sans"/>
              <a:ea typeface="Quattrocento Sans"/>
              <a:cs typeface="Quattrocento Sans"/>
              <a:sym typeface="Quattrocento Sans"/>
            </a:endParaRPr>
          </a:p>
        </p:txBody>
      </p:sp>
      <p:sp>
        <p:nvSpPr>
          <p:cNvPr id="487" name="Google Shape;487;p81"/>
          <p:cNvSpPr txBox="1"/>
          <p:nvPr/>
        </p:nvSpPr>
        <p:spPr>
          <a:xfrm>
            <a:off x="933694" y="1207498"/>
            <a:ext cx="13575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SOFTWARE: SHELL</a:t>
            </a:r>
            <a:endParaRPr sz="1100"/>
          </a:p>
        </p:txBody>
      </p:sp>
      <p:sp>
        <p:nvSpPr>
          <p:cNvPr id="488" name="Google Shape;488;p81"/>
          <p:cNvSpPr txBox="1"/>
          <p:nvPr/>
        </p:nvSpPr>
        <p:spPr>
          <a:xfrm>
            <a:off x="933694" y="1427163"/>
            <a:ext cx="2625300" cy="112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100"/>
              <a:buFont typeface="Quattrocento Sans"/>
              <a:buNone/>
            </a:pPr>
            <a:r>
              <a:rPr lang="en" sz="3000">
                <a:solidFill>
                  <a:schemeClr val="dk1"/>
                </a:solidFill>
                <a:latin typeface="Quattrocento Sans"/>
                <a:ea typeface="Quattrocento Sans"/>
                <a:cs typeface="Quattrocento Sans"/>
                <a:sym typeface="Quattrocento Sans"/>
              </a:rPr>
              <a:t>Automated distribution</a:t>
            </a:r>
            <a:endParaRPr b="0" i="0" sz="3000" u="none" cap="none" strike="noStrike">
              <a:solidFill>
                <a:schemeClr val="dk1"/>
              </a:solidFill>
              <a:latin typeface="Quattrocento Sans"/>
              <a:ea typeface="Quattrocento Sans"/>
              <a:cs typeface="Quattrocento Sans"/>
              <a:sym typeface="Quattrocento Sans"/>
            </a:endParaRPr>
          </a:p>
        </p:txBody>
      </p:sp>
      <p:sp>
        <p:nvSpPr>
          <p:cNvPr id="489" name="Google Shape;489;p81"/>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Quattrocento Sans"/>
                <a:ea typeface="Quattrocento Sans"/>
                <a:cs typeface="Quattrocento Sans"/>
                <a:sym typeface="Quattrocento Sans"/>
              </a:rPr>
              <a:t>16.</a:t>
            </a:r>
            <a:endParaRPr sz="8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82"/>
          <p:cNvSpPr/>
          <p:nvPr/>
        </p:nvSpPr>
        <p:spPr>
          <a:xfrm>
            <a:off x="11" y="-63375"/>
            <a:ext cx="2798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495" name="Google Shape;495;p82"/>
          <p:cNvSpPr txBox="1"/>
          <p:nvPr/>
        </p:nvSpPr>
        <p:spPr>
          <a:xfrm>
            <a:off x="6037775" y="2598050"/>
            <a:ext cx="2027100" cy="145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The truck fleet managers would be automatically reimbursed based on the volume of hydrogen transported to the peripheral refuelling stations.</a:t>
            </a:r>
            <a:endParaRPr sz="1100"/>
          </a:p>
        </p:txBody>
      </p:sp>
      <p:sp>
        <p:nvSpPr>
          <p:cNvPr id="496" name="Google Shape;496;p82"/>
          <p:cNvSpPr txBox="1"/>
          <p:nvPr/>
        </p:nvSpPr>
        <p:spPr>
          <a:xfrm>
            <a:off x="6067232" y="1263725"/>
            <a:ext cx="29088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SOFTWARE: TFM</a:t>
            </a:r>
            <a:endParaRPr sz="1100"/>
          </a:p>
        </p:txBody>
      </p:sp>
      <p:sp>
        <p:nvSpPr>
          <p:cNvPr id="497" name="Google Shape;497;p82"/>
          <p:cNvSpPr txBox="1"/>
          <p:nvPr/>
        </p:nvSpPr>
        <p:spPr>
          <a:xfrm>
            <a:off x="6037775" y="1476050"/>
            <a:ext cx="2755500" cy="112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100"/>
              <a:buFont typeface="Quattrocento Sans"/>
              <a:buNone/>
            </a:pPr>
            <a:r>
              <a:rPr lang="en" sz="3000">
                <a:solidFill>
                  <a:schemeClr val="dk1"/>
                </a:solidFill>
                <a:latin typeface="Quattrocento Sans"/>
                <a:ea typeface="Quattrocento Sans"/>
                <a:cs typeface="Quattrocento Sans"/>
                <a:sym typeface="Quattrocento Sans"/>
              </a:rPr>
              <a:t>Routing Optimization</a:t>
            </a:r>
            <a:endParaRPr b="0" i="0" sz="3000" u="none" cap="none" strike="noStrike">
              <a:solidFill>
                <a:schemeClr val="dk1"/>
              </a:solidFill>
              <a:latin typeface="Quattrocento Sans"/>
              <a:ea typeface="Quattrocento Sans"/>
              <a:cs typeface="Quattrocento Sans"/>
              <a:sym typeface="Quattrocento Sans"/>
            </a:endParaRPr>
          </a:p>
        </p:txBody>
      </p:sp>
      <p:grpSp>
        <p:nvGrpSpPr>
          <p:cNvPr id="498" name="Google Shape;498;p82"/>
          <p:cNvGrpSpPr/>
          <p:nvPr/>
        </p:nvGrpSpPr>
        <p:grpSpPr>
          <a:xfrm>
            <a:off x="-653879" y="904866"/>
            <a:ext cx="5865741" cy="3451511"/>
            <a:chOff x="1639121" y="845991"/>
            <a:chExt cx="5865741" cy="3451511"/>
          </a:xfrm>
        </p:grpSpPr>
        <p:grpSp>
          <p:nvGrpSpPr>
            <p:cNvPr id="499" name="Google Shape;499;p82"/>
            <p:cNvGrpSpPr/>
            <p:nvPr/>
          </p:nvGrpSpPr>
          <p:grpSpPr>
            <a:xfrm>
              <a:off x="1639121" y="845991"/>
              <a:ext cx="5865741" cy="3451511"/>
              <a:chOff x="3762671" y="904303"/>
              <a:chExt cx="5865741" cy="3451511"/>
            </a:xfrm>
          </p:grpSpPr>
          <p:pic>
            <p:nvPicPr>
              <p:cNvPr id="500" name="Google Shape;500;p82"/>
              <p:cNvPicPr preferRelativeResize="0"/>
              <p:nvPr/>
            </p:nvPicPr>
            <p:blipFill rotWithShape="1">
              <a:blip r:embed="rId3">
                <a:alphaModFix/>
              </a:blip>
              <a:srcRect b="0" l="0" r="0" t="0"/>
              <a:stretch/>
            </p:blipFill>
            <p:spPr>
              <a:xfrm>
                <a:off x="3762671" y="904303"/>
                <a:ext cx="5865741" cy="3451511"/>
              </a:xfrm>
              <a:prstGeom prst="rect">
                <a:avLst/>
              </a:prstGeom>
              <a:noFill/>
              <a:ln>
                <a:noFill/>
              </a:ln>
              <a:effectLst>
                <a:outerShdw blurRad="482600" rotWithShape="0" algn="ctr" dir="5400000" dist="50800">
                  <a:srgbClr val="000000">
                    <a:alpha val="35690"/>
                  </a:srgbClr>
                </a:outerShdw>
              </a:effectLst>
            </p:spPr>
          </p:pic>
          <p:pic>
            <p:nvPicPr>
              <p:cNvPr id="501" name="Google Shape;501;p82"/>
              <p:cNvPicPr preferRelativeResize="0"/>
              <p:nvPr/>
            </p:nvPicPr>
            <p:blipFill>
              <a:blip r:embed="rId4">
                <a:alphaModFix/>
              </a:blip>
              <a:stretch>
                <a:fillRect/>
              </a:stretch>
            </p:blipFill>
            <p:spPr>
              <a:xfrm>
                <a:off x="4231425" y="1028225"/>
                <a:ext cx="4944449" cy="2776049"/>
              </a:xfrm>
              <a:prstGeom prst="rect">
                <a:avLst/>
              </a:prstGeom>
              <a:noFill/>
              <a:ln>
                <a:noFill/>
              </a:ln>
            </p:spPr>
          </p:pic>
        </p:grpSp>
        <p:sp>
          <p:nvSpPr>
            <p:cNvPr id="502" name="Google Shape;502;p82"/>
            <p:cNvSpPr/>
            <p:nvPr/>
          </p:nvSpPr>
          <p:spPr>
            <a:xfrm>
              <a:off x="4701325" y="1034475"/>
              <a:ext cx="1990800" cy="209400"/>
            </a:xfrm>
            <a:prstGeom prst="rect">
              <a:avLst/>
            </a:prstGeom>
            <a:solidFill>
              <a:srgbClr val="3D4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82"/>
            <p:cNvPicPr preferRelativeResize="0"/>
            <p:nvPr/>
          </p:nvPicPr>
          <p:blipFill>
            <a:blip r:embed="rId5">
              <a:alphaModFix/>
            </a:blip>
            <a:stretch>
              <a:fillRect/>
            </a:stretch>
          </p:blipFill>
          <p:spPr>
            <a:xfrm>
              <a:off x="4738650" y="1010650"/>
              <a:ext cx="1916150" cy="209400"/>
            </a:xfrm>
            <a:prstGeom prst="rect">
              <a:avLst/>
            </a:prstGeom>
            <a:noFill/>
            <a:ln>
              <a:noFill/>
            </a:ln>
          </p:spPr>
        </p:pic>
      </p:grpSp>
      <p:sp>
        <p:nvSpPr>
          <p:cNvPr id="504" name="Google Shape;504;p82"/>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17.</a:t>
            </a:r>
            <a:endParaRPr sz="800">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508" name="Shape 508"/>
        <p:cNvGrpSpPr/>
        <p:nvPr/>
      </p:nvGrpSpPr>
      <p:grpSpPr>
        <a:xfrm>
          <a:off x="0" y="0"/>
          <a:ext cx="0" cy="0"/>
          <a:chOff x="0" y="0"/>
          <a:chExt cx="0" cy="0"/>
        </a:xfrm>
      </p:grpSpPr>
      <p:sp>
        <p:nvSpPr>
          <p:cNvPr id="509" name="Google Shape;509;p83"/>
          <p:cNvSpPr txBox="1"/>
          <p:nvPr/>
        </p:nvSpPr>
        <p:spPr>
          <a:xfrm>
            <a:off x="1458650" y="1963500"/>
            <a:ext cx="6315000" cy="12165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It is important to determine the optimal location for the production facility </a:t>
            </a:r>
            <a:r>
              <a:rPr lang="en" sz="2400">
                <a:solidFill>
                  <a:schemeClr val="lt1"/>
                </a:solidFill>
                <a:latin typeface="Quattrocento Sans"/>
                <a:ea typeface="Quattrocento Sans"/>
                <a:cs typeface="Quattrocento Sans"/>
                <a:sym typeface="Quattrocento Sans"/>
              </a:rPr>
              <a:t>(</a:t>
            </a:r>
            <a:r>
              <a:rPr lang="en" sz="2400">
                <a:solidFill>
                  <a:schemeClr val="lt1"/>
                </a:solidFill>
                <a:latin typeface="Quattrocento Sans"/>
                <a:ea typeface="Quattrocento Sans"/>
                <a:cs typeface="Quattrocento Sans"/>
                <a:sym typeface="Quattrocento Sans"/>
              </a:rPr>
              <a:t>place A</a:t>
            </a:r>
            <a:r>
              <a:rPr lang="en" sz="2400">
                <a:solidFill>
                  <a:schemeClr val="lt1"/>
                </a:solidFill>
                <a:latin typeface="Quattrocento Sans"/>
                <a:ea typeface="Quattrocento Sans"/>
                <a:cs typeface="Quattrocento Sans"/>
                <a:sym typeface="Quattrocento Sans"/>
              </a:rPr>
              <a:t>)</a:t>
            </a:r>
            <a:r>
              <a:rPr lang="en" sz="2400">
                <a:solidFill>
                  <a:schemeClr val="lt1"/>
                </a:solidFill>
                <a:latin typeface="Quattrocento Sans"/>
                <a:ea typeface="Quattrocento Sans"/>
                <a:cs typeface="Quattrocento Sans"/>
                <a:sym typeface="Quattrocento Sans"/>
              </a:rPr>
              <a:t>.</a:t>
            </a:r>
            <a:endParaRPr b="0" i="0" sz="2400" u="none" cap="none" strike="noStrike">
              <a:solidFill>
                <a:schemeClr val="lt1"/>
              </a:solidFill>
              <a:latin typeface="Quattrocento Sans"/>
              <a:ea typeface="Quattrocento Sans"/>
              <a:cs typeface="Quattrocento Sans"/>
              <a:sym typeface="Quattrocento Sans"/>
            </a:endParaRPr>
          </a:p>
        </p:txBody>
      </p:sp>
      <p:sp>
        <p:nvSpPr>
          <p:cNvPr id="510" name="Google Shape;510;p83"/>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Quattrocento Sans"/>
                <a:ea typeface="Quattrocento Sans"/>
                <a:cs typeface="Quattrocento Sans"/>
                <a:sym typeface="Quattrocento Sans"/>
              </a:rPr>
              <a:t>18.</a:t>
            </a:r>
            <a:endParaRPr sz="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66"/>
          <p:cNvSpPr txBox="1"/>
          <p:nvPr/>
        </p:nvSpPr>
        <p:spPr>
          <a:xfrm>
            <a:off x="1016601" y="3443361"/>
            <a:ext cx="1397100" cy="415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Quattrocento Sans"/>
              <a:buNone/>
            </a:pPr>
            <a:r>
              <a:rPr lang="en">
                <a:solidFill>
                  <a:schemeClr val="dk1"/>
                </a:solidFill>
                <a:latin typeface="Quattrocento Sans"/>
                <a:ea typeface="Quattrocento Sans"/>
                <a:cs typeface="Quattrocento Sans"/>
                <a:sym typeface="Quattrocento Sans"/>
              </a:rPr>
              <a:t>Chloe</a:t>
            </a:r>
            <a:endParaRPr sz="1100">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accent1"/>
              </a:buClr>
              <a:buSzPts val="1400"/>
              <a:buFont typeface="Quattrocento Sans"/>
              <a:buNone/>
            </a:pPr>
            <a:r>
              <a:rPr lang="en">
                <a:solidFill>
                  <a:schemeClr val="accent1"/>
                </a:solidFill>
                <a:latin typeface="Quattrocento Sans"/>
                <a:ea typeface="Quattrocento Sans"/>
                <a:cs typeface="Quattrocento Sans"/>
                <a:sym typeface="Quattrocento Sans"/>
              </a:rPr>
              <a:t>Bolongaro</a:t>
            </a:r>
            <a:endParaRPr i="0" sz="1400" u="none" cap="none" strike="noStrike">
              <a:solidFill>
                <a:schemeClr val="accent1"/>
              </a:solidFill>
              <a:latin typeface="Quattrocento Sans"/>
              <a:ea typeface="Quattrocento Sans"/>
              <a:cs typeface="Quattrocento Sans"/>
              <a:sym typeface="Quattrocento Sans"/>
            </a:endParaRPr>
          </a:p>
        </p:txBody>
      </p:sp>
      <p:sp>
        <p:nvSpPr>
          <p:cNvPr id="296" name="Google Shape;296;p66"/>
          <p:cNvSpPr txBox="1"/>
          <p:nvPr/>
        </p:nvSpPr>
        <p:spPr>
          <a:xfrm>
            <a:off x="1057283" y="3988210"/>
            <a:ext cx="1312500" cy="150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900"/>
              <a:buFont typeface="Quattrocento Sans"/>
              <a:buNone/>
            </a:pPr>
            <a:r>
              <a:rPr lang="en" sz="900">
                <a:solidFill>
                  <a:schemeClr val="dk1"/>
                </a:solidFill>
                <a:latin typeface="Quattrocento Sans"/>
                <a:ea typeface="Quattrocento Sans"/>
                <a:cs typeface="Quattrocento Sans"/>
                <a:sym typeface="Quattrocento Sans"/>
              </a:rPr>
              <a:t>UBC - Vancouver, Canda</a:t>
            </a:r>
            <a:endParaRPr i="0" sz="900" u="none" cap="none" strike="noStrike">
              <a:solidFill>
                <a:schemeClr val="dk1"/>
              </a:solidFill>
              <a:latin typeface="Quattrocento Sans"/>
              <a:ea typeface="Quattrocento Sans"/>
              <a:cs typeface="Quattrocento Sans"/>
              <a:sym typeface="Quattrocento Sans"/>
            </a:endParaRPr>
          </a:p>
        </p:txBody>
      </p:sp>
      <p:sp>
        <p:nvSpPr>
          <p:cNvPr id="297" name="Google Shape;297;p66"/>
          <p:cNvSpPr txBox="1"/>
          <p:nvPr/>
        </p:nvSpPr>
        <p:spPr>
          <a:xfrm>
            <a:off x="2921595" y="3443361"/>
            <a:ext cx="1397100" cy="415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Quattrocento Sans"/>
              <a:buNone/>
            </a:pPr>
            <a:r>
              <a:rPr lang="en">
                <a:solidFill>
                  <a:schemeClr val="dk1"/>
                </a:solidFill>
                <a:latin typeface="Quattrocento Sans"/>
                <a:ea typeface="Quattrocento Sans"/>
                <a:cs typeface="Quattrocento Sans"/>
                <a:sym typeface="Quattrocento Sans"/>
              </a:rPr>
              <a:t>Alex</a:t>
            </a:r>
            <a:endParaRPr sz="1100">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accent1"/>
              </a:buClr>
              <a:buSzPts val="1400"/>
              <a:buFont typeface="Quattrocento Sans"/>
              <a:buNone/>
            </a:pPr>
            <a:r>
              <a:rPr lang="en">
                <a:solidFill>
                  <a:schemeClr val="accent1"/>
                </a:solidFill>
                <a:latin typeface="Quattrocento Sans"/>
                <a:ea typeface="Quattrocento Sans"/>
                <a:cs typeface="Quattrocento Sans"/>
                <a:sym typeface="Quattrocento Sans"/>
              </a:rPr>
              <a:t>Koen</a:t>
            </a:r>
            <a:endParaRPr i="0" sz="1400" u="none" cap="none" strike="noStrike">
              <a:solidFill>
                <a:schemeClr val="accent1"/>
              </a:solidFill>
              <a:latin typeface="Quattrocento Sans"/>
              <a:ea typeface="Quattrocento Sans"/>
              <a:cs typeface="Quattrocento Sans"/>
              <a:sym typeface="Quattrocento Sans"/>
            </a:endParaRPr>
          </a:p>
        </p:txBody>
      </p:sp>
      <p:sp>
        <p:nvSpPr>
          <p:cNvPr id="298" name="Google Shape;298;p66"/>
          <p:cNvSpPr txBox="1"/>
          <p:nvPr/>
        </p:nvSpPr>
        <p:spPr>
          <a:xfrm>
            <a:off x="2962276" y="3988210"/>
            <a:ext cx="1312500" cy="1509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900"/>
              <a:buFont typeface="Quattrocento Sans"/>
              <a:buNone/>
            </a:pPr>
            <a:r>
              <a:rPr lang="en" sz="900">
                <a:solidFill>
                  <a:schemeClr val="dk1"/>
                </a:solidFill>
                <a:latin typeface="Quattrocento Sans"/>
                <a:ea typeface="Quattrocento Sans"/>
                <a:cs typeface="Quattrocento Sans"/>
                <a:sym typeface="Quattrocento Sans"/>
              </a:rPr>
              <a:t>UBC - Vancouver, Canda</a:t>
            </a:r>
            <a:endParaRPr sz="900">
              <a:solidFill>
                <a:schemeClr val="dk1"/>
              </a:solidFill>
              <a:latin typeface="Quattrocento Sans"/>
              <a:ea typeface="Quattrocento Sans"/>
              <a:cs typeface="Quattrocento Sans"/>
              <a:sym typeface="Quattrocento Sans"/>
            </a:endParaRPr>
          </a:p>
          <a:p>
            <a:pPr indent="0" lvl="0" marL="0" marR="0" rtl="0" algn="ctr">
              <a:lnSpc>
                <a:spcPct val="120000"/>
              </a:lnSpc>
              <a:spcBef>
                <a:spcPts val="0"/>
              </a:spcBef>
              <a:spcAft>
                <a:spcPts val="0"/>
              </a:spcAft>
              <a:buNone/>
            </a:pPr>
            <a:r>
              <a:t/>
            </a:r>
            <a:endParaRPr sz="900">
              <a:solidFill>
                <a:schemeClr val="dk1"/>
              </a:solidFill>
              <a:latin typeface="Quattrocento Sans"/>
              <a:ea typeface="Quattrocento Sans"/>
              <a:cs typeface="Quattrocento Sans"/>
              <a:sym typeface="Quattrocento Sans"/>
            </a:endParaRPr>
          </a:p>
        </p:txBody>
      </p:sp>
      <p:sp>
        <p:nvSpPr>
          <p:cNvPr id="299" name="Google Shape;299;p66"/>
          <p:cNvSpPr txBox="1"/>
          <p:nvPr/>
        </p:nvSpPr>
        <p:spPr>
          <a:xfrm>
            <a:off x="4826588" y="3443361"/>
            <a:ext cx="1397100" cy="415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Quattrocento Sans"/>
              <a:buNone/>
            </a:pPr>
            <a:r>
              <a:rPr lang="en">
                <a:solidFill>
                  <a:schemeClr val="dk1"/>
                </a:solidFill>
                <a:latin typeface="Quattrocento Sans"/>
                <a:ea typeface="Quattrocento Sans"/>
                <a:cs typeface="Quattrocento Sans"/>
                <a:sym typeface="Quattrocento Sans"/>
              </a:rPr>
              <a:t>William</a:t>
            </a:r>
            <a:endParaRPr sz="1100">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accent1"/>
              </a:buClr>
              <a:buSzPts val="1400"/>
              <a:buFont typeface="Quattrocento Sans"/>
              <a:buNone/>
            </a:pPr>
            <a:r>
              <a:rPr lang="en">
                <a:solidFill>
                  <a:schemeClr val="accent1"/>
                </a:solidFill>
                <a:latin typeface="Quattrocento Sans"/>
                <a:ea typeface="Quattrocento Sans"/>
                <a:cs typeface="Quattrocento Sans"/>
                <a:sym typeface="Quattrocento Sans"/>
              </a:rPr>
              <a:t>Navarro</a:t>
            </a:r>
            <a:endParaRPr i="0" sz="1400" u="none" cap="none" strike="noStrike">
              <a:solidFill>
                <a:schemeClr val="accent1"/>
              </a:solidFill>
              <a:latin typeface="Quattrocento Sans"/>
              <a:ea typeface="Quattrocento Sans"/>
              <a:cs typeface="Quattrocento Sans"/>
              <a:sym typeface="Quattrocento Sans"/>
            </a:endParaRPr>
          </a:p>
        </p:txBody>
      </p:sp>
      <p:sp>
        <p:nvSpPr>
          <p:cNvPr id="300" name="Google Shape;300;p66"/>
          <p:cNvSpPr txBox="1"/>
          <p:nvPr/>
        </p:nvSpPr>
        <p:spPr>
          <a:xfrm>
            <a:off x="4867270" y="3988210"/>
            <a:ext cx="1312500" cy="150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lang="en" sz="900">
                <a:solidFill>
                  <a:schemeClr val="dk1"/>
                </a:solidFill>
                <a:latin typeface="Quattrocento Sans"/>
                <a:ea typeface="Quattrocento Sans"/>
                <a:cs typeface="Quattrocento Sans"/>
                <a:sym typeface="Quattrocento Sans"/>
              </a:rPr>
              <a:t>IFP School - Paris, France</a:t>
            </a:r>
            <a:endParaRPr sz="900">
              <a:solidFill>
                <a:schemeClr val="dk1"/>
              </a:solidFill>
              <a:latin typeface="Quattrocento Sans"/>
              <a:ea typeface="Quattrocento Sans"/>
              <a:cs typeface="Quattrocento Sans"/>
              <a:sym typeface="Quattrocento Sans"/>
            </a:endParaRPr>
          </a:p>
        </p:txBody>
      </p:sp>
      <p:sp>
        <p:nvSpPr>
          <p:cNvPr id="301" name="Google Shape;301;p66"/>
          <p:cNvSpPr txBox="1"/>
          <p:nvPr/>
        </p:nvSpPr>
        <p:spPr>
          <a:xfrm>
            <a:off x="6731582" y="3443361"/>
            <a:ext cx="1397100" cy="415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Quattrocento Sans"/>
              <a:buNone/>
            </a:pPr>
            <a:r>
              <a:rPr lang="en">
                <a:solidFill>
                  <a:schemeClr val="dk1"/>
                </a:solidFill>
                <a:latin typeface="Quattrocento Sans"/>
                <a:ea typeface="Quattrocento Sans"/>
                <a:cs typeface="Quattrocento Sans"/>
                <a:sym typeface="Quattrocento Sans"/>
              </a:rPr>
              <a:t>Gaetan</a:t>
            </a:r>
            <a:endParaRPr sz="1100">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accent1"/>
              </a:buClr>
              <a:buSzPts val="1400"/>
              <a:buFont typeface="Quattrocento Sans"/>
              <a:buNone/>
            </a:pPr>
            <a:r>
              <a:rPr lang="en">
                <a:solidFill>
                  <a:schemeClr val="accent1"/>
                </a:solidFill>
                <a:latin typeface="Quattrocento Sans"/>
                <a:ea typeface="Quattrocento Sans"/>
                <a:cs typeface="Quattrocento Sans"/>
                <a:sym typeface="Quattrocento Sans"/>
              </a:rPr>
              <a:t>Vervaele</a:t>
            </a:r>
            <a:endParaRPr i="0" sz="1400" u="none" cap="none" strike="noStrike">
              <a:solidFill>
                <a:schemeClr val="accent1"/>
              </a:solidFill>
              <a:latin typeface="Quattrocento Sans"/>
              <a:ea typeface="Quattrocento Sans"/>
              <a:cs typeface="Quattrocento Sans"/>
              <a:sym typeface="Quattrocento Sans"/>
            </a:endParaRPr>
          </a:p>
        </p:txBody>
      </p:sp>
      <p:sp>
        <p:nvSpPr>
          <p:cNvPr id="302" name="Google Shape;302;p66"/>
          <p:cNvSpPr txBox="1"/>
          <p:nvPr/>
        </p:nvSpPr>
        <p:spPr>
          <a:xfrm>
            <a:off x="6772263" y="3988210"/>
            <a:ext cx="1312500" cy="1509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None/>
            </a:pPr>
            <a:r>
              <a:rPr lang="en" sz="900">
                <a:solidFill>
                  <a:schemeClr val="dk1"/>
                </a:solidFill>
                <a:latin typeface="Quattrocento Sans"/>
                <a:ea typeface="Quattrocento Sans"/>
                <a:cs typeface="Quattrocento Sans"/>
                <a:sym typeface="Quattrocento Sans"/>
              </a:rPr>
              <a:t>IFP School - Paris, France</a:t>
            </a:r>
            <a:endParaRPr sz="900">
              <a:solidFill>
                <a:schemeClr val="dk1"/>
              </a:solidFill>
              <a:latin typeface="Quattrocento Sans"/>
              <a:ea typeface="Quattrocento Sans"/>
              <a:cs typeface="Quattrocento Sans"/>
              <a:sym typeface="Quattrocento Sans"/>
            </a:endParaRPr>
          </a:p>
          <a:p>
            <a:pPr indent="0" lvl="0" marL="0" marR="0" rtl="0" algn="ctr">
              <a:lnSpc>
                <a:spcPct val="120000"/>
              </a:lnSpc>
              <a:spcBef>
                <a:spcPts val="0"/>
              </a:spcBef>
              <a:spcAft>
                <a:spcPts val="0"/>
              </a:spcAft>
              <a:buNone/>
            </a:pPr>
            <a:r>
              <a:t/>
            </a:r>
            <a:endParaRPr sz="900">
              <a:solidFill>
                <a:schemeClr val="dk1"/>
              </a:solidFill>
              <a:latin typeface="Quattrocento Sans"/>
              <a:ea typeface="Quattrocento Sans"/>
              <a:cs typeface="Quattrocento Sans"/>
              <a:sym typeface="Quattrocento Sans"/>
            </a:endParaRPr>
          </a:p>
        </p:txBody>
      </p:sp>
      <p:sp>
        <p:nvSpPr>
          <p:cNvPr id="303" name="Google Shape;303;p66"/>
          <p:cNvSpPr txBox="1"/>
          <p:nvPr/>
        </p:nvSpPr>
        <p:spPr>
          <a:xfrm>
            <a:off x="1007300" y="881550"/>
            <a:ext cx="7691700" cy="49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1" lang="en" sz="3000">
                <a:solidFill>
                  <a:schemeClr val="dk1"/>
                </a:solidFill>
                <a:latin typeface="Century Gothic"/>
                <a:ea typeface="Century Gothic"/>
                <a:cs typeface="Century Gothic"/>
                <a:sym typeface="Century Gothic"/>
              </a:rPr>
              <a:t>The French-Canadian Entente</a:t>
            </a:r>
            <a:endParaRPr sz="100">
              <a:latin typeface="Century Gothic"/>
              <a:ea typeface="Century Gothic"/>
              <a:cs typeface="Century Gothic"/>
              <a:sym typeface="Century Gothic"/>
            </a:endParaRPr>
          </a:p>
        </p:txBody>
      </p:sp>
      <p:sp>
        <p:nvSpPr>
          <p:cNvPr id="304" name="Google Shape;304;p66"/>
          <p:cNvSpPr txBox="1"/>
          <p:nvPr/>
        </p:nvSpPr>
        <p:spPr>
          <a:xfrm>
            <a:off x="1019699" y="600075"/>
            <a:ext cx="497700" cy="1107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None/>
            </a:pPr>
            <a:r>
              <a:rPr lang="en" sz="900">
                <a:solidFill>
                  <a:schemeClr val="accent1"/>
                </a:solidFill>
                <a:latin typeface="Quattrocento Sans"/>
                <a:ea typeface="Quattrocento Sans"/>
                <a:cs typeface="Quattrocento Sans"/>
                <a:sym typeface="Quattrocento Sans"/>
              </a:rPr>
              <a:t>About Us</a:t>
            </a:r>
            <a:r>
              <a:rPr lang="en" sz="900">
                <a:solidFill>
                  <a:schemeClr val="accent1"/>
                </a:solidFill>
                <a:latin typeface="Quattrocento Sans"/>
                <a:ea typeface="Quattrocento Sans"/>
                <a:cs typeface="Quattrocento Sans"/>
                <a:sym typeface="Quattrocento Sans"/>
              </a:rPr>
              <a:t> </a:t>
            </a:r>
            <a:endParaRPr sz="1100">
              <a:latin typeface="Quattrocento Sans"/>
              <a:ea typeface="Quattrocento Sans"/>
              <a:cs typeface="Quattrocento Sans"/>
              <a:sym typeface="Quattrocento Sans"/>
            </a:endParaRPr>
          </a:p>
        </p:txBody>
      </p:sp>
      <p:pic>
        <p:nvPicPr>
          <p:cNvPr id="305" name="Google Shape;305;p66"/>
          <p:cNvPicPr preferRelativeResize="0"/>
          <p:nvPr>
            <p:ph idx="4" type="pic"/>
          </p:nvPr>
        </p:nvPicPr>
        <p:blipFill rotWithShape="1">
          <a:blip r:embed="rId3">
            <a:alphaModFix/>
          </a:blip>
          <a:srcRect b="22958" l="0" r="0" t="0"/>
          <a:stretch/>
        </p:blipFill>
        <p:spPr>
          <a:xfrm>
            <a:off x="6729772" y="1872144"/>
            <a:ext cx="1399200" cy="1399200"/>
          </a:xfrm>
          <a:prstGeom prst="ellipse">
            <a:avLst/>
          </a:prstGeom>
          <a:solidFill>
            <a:schemeClr val="dk1"/>
          </a:solidFill>
          <a:ln>
            <a:noFill/>
          </a:ln>
        </p:spPr>
      </p:pic>
      <p:pic>
        <p:nvPicPr>
          <p:cNvPr id="306" name="Google Shape;306;p66"/>
          <p:cNvPicPr preferRelativeResize="0"/>
          <p:nvPr>
            <p:ph idx="2" type="pic"/>
          </p:nvPr>
        </p:nvPicPr>
        <p:blipFill rotWithShape="1">
          <a:blip r:embed="rId4">
            <a:alphaModFix/>
          </a:blip>
          <a:srcRect b="0" l="39" r="49" t="0"/>
          <a:stretch/>
        </p:blipFill>
        <p:spPr>
          <a:xfrm>
            <a:off x="2920019" y="1780611"/>
            <a:ext cx="1398900" cy="1400100"/>
          </a:xfrm>
          <a:prstGeom prst="ellipse">
            <a:avLst/>
          </a:prstGeom>
          <a:solidFill>
            <a:schemeClr val="dk1"/>
          </a:solidFill>
          <a:ln>
            <a:noFill/>
          </a:ln>
        </p:spPr>
      </p:pic>
      <p:pic>
        <p:nvPicPr>
          <p:cNvPr id="307" name="Google Shape;307;p66"/>
          <p:cNvPicPr preferRelativeResize="0"/>
          <p:nvPr>
            <p:ph idx="5" type="pic"/>
          </p:nvPr>
        </p:nvPicPr>
        <p:blipFill rotWithShape="1">
          <a:blip r:embed="rId5">
            <a:alphaModFix/>
          </a:blip>
          <a:srcRect b="20031" l="-3293" r="-3293" t="0"/>
          <a:stretch/>
        </p:blipFill>
        <p:spPr>
          <a:xfrm>
            <a:off x="1015301" y="1787161"/>
            <a:ext cx="1398900" cy="1400100"/>
          </a:xfrm>
          <a:prstGeom prst="ellipse">
            <a:avLst/>
          </a:prstGeom>
          <a:solidFill>
            <a:schemeClr val="dk1"/>
          </a:solidFill>
          <a:ln>
            <a:noFill/>
          </a:ln>
        </p:spPr>
      </p:pic>
      <p:pic>
        <p:nvPicPr>
          <p:cNvPr id="308" name="Google Shape;308;p66"/>
          <p:cNvPicPr preferRelativeResize="0"/>
          <p:nvPr>
            <p:ph idx="4" type="pic"/>
          </p:nvPr>
        </p:nvPicPr>
        <p:blipFill rotWithShape="1">
          <a:blip r:embed="rId6">
            <a:alphaModFix/>
          </a:blip>
          <a:srcRect b="-110520" l="19026" r="14306" t="110520"/>
          <a:stretch/>
        </p:blipFill>
        <p:spPr>
          <a:xfrm>
            <a:off x="4824747" y="1787606"/>
            <a:ext cx="1399200" cy="1399200"/>
          </a:xfrm>
          <a:prstGeom prst="ellipse">
            <a:avLst/>
          </a:prstGeom>
          <a:solidFill>
            <a:schemeClr val="dk1"/>
          </a:solidFill>
          <a:ln>
            <a:noFill/>
          </a:ln>
        </p:spPr>
      </p:pic>
      <p:pic>
        <p:nvPicPr>
          <p:cNvPr id="309" name="Google Shape;309;p66"/>
          <p:cNvPicPr preferRelativeResize="0"/>
          <p:nvPr/>
        </p:nvPicPr>
        <p:blipFill>
          <a:blip r:embed="rId7">
            <a:alphaModFix/>
          </a:blip>
          <a:stretch>
            <a:fillRect/>
          </a:stretch>
        </p:blipFill>
        <p:spPr>
          <a:xfrm>
            <a:off x="4996584" y="1688848"/>
            <a:ext cx="1055541" cy="1445800"/>
          </a:xfrm>
          <a:prstGeom prst="rect">
            <a:avLst/>
          </a:prstGeom>
          <a:noFill/>
          <a:ln>
            <a:noFill/>
          </a:ln>
        </p:spPr>
      </p:pic>
      <p:sp>
        <p:nvSpPr>
          <p:cNvPr id="310" name="Google Shape;310;p66"/>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a:t>
            </a:r>
            <a:endParaRPr sz="800">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4" name="Shape 514"/>
        <p:cNvGrpSpPr/>
        <p:nvPr/>
      </p:nvGrpSpPr>
      <p:grpSpPr>
        <a:xfrm>
          <a:off x="0" y="0"/>
          <a:ext cx="0" cy="0"/>
          <a:chOff x="0" y="0"/>
          <a:chExt cx="0" cy="0"/>
        </a:xfrm>
      </p:grpSpPr>
      <p:sp>
        <p:nvSpPr>
          <p:cNvPr id="515" name="Google Shape;515;p84"/>
          <p:cNvSpPr txBox="1"/>
          <p:nvPr/>
        </p:nvSpPr>
        <p:spPr>
          <a:xfrm>
            <a:off x="1007269" y="1644452"/>
            <a:ext cx="3057600" cy="780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2400"/>
              <a:buFont typeface="Quattrocento Sans"/>
              <a:buNone/>
            </a:pPr>
            <a:r>
              <a:rPr lang="en" sz="2400">
                <a:solidFill>
                  <a:schemeClr val="dk1"/>
                </a:solidFill>
                <a:latin typeface="Quattrocento Sans"/>
                <a:ea typeface="Quattrocento Sans"/>
                <a:cs typeface="Quattrocento Sans"/>
                <a:sym typeface="Quattrocento Sans"/>
              </a:rPr>
              <a:t>It must be in a </a:t>
            </a:r>
            <a:r>
              <a:rPr lang="en" sz="2400">
                <a:solidFill>
                  <a:schemeClr val="accent1"/>
                </a:solidFill>
                <a:latin typeface="Quattrocento Sans"/>
                <a:ea typeface="Quattrocento Sans"/>
                <a:cs typeface="Quattrocento Sans"/>
                <a:sym typeface="Quattrocento Sans"/>
              </a:rPr>
              <a:t>central location</a:t>
            </a:r>
            <a:r>
              <a:rPr lang="en" sz="2400">
                <a:solidFill>
                  <a:schemeClr val="dk1"/>
                </a:solidFill>
                <a:latin typeface="Quattrocento Sans"/>
                <a:ea typeface="Quattrocento Sans"/>
                <a:cs typeface="Quattrocento Sans"/>
                <a:sym typeface="Quattrocento Sans"/>
              </a:rPr>
              <a:t>.</a:t>
            </a:r>
            <a:endParaRPr sz="2400">
              <a:solidFill>
                <a:schemeClr val="dk1"/>
              </a:solidFill>
              <a:latin typeface="Quattrocento Sans"/>
              <a:ea typeface="Quattrocento Sans"/>
              <a:cs typeface="Quattrocento Sans"/>
              <a:sym typeface="Quattrocento Sans"/>
            </a:endParaRPr>
          </a:p>
        </p:txBody>
      </p:sp>
      <p:sp>
        <p:nvSpPr>
          <p:cNvPr id="516" name="Google Shape;516;p84"/>
          <p:cNvSpPr txBox="1"/>
          <p:nvPr/>
        </p:nvSpPr>
        <p:spPr>
          <a:xfrm>
            <a:off x="1007275" y="2759825"/>
            <a:ext cx="2598300" cy="145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The central production facility must be located in a central location that can be easily reached by trucks to refuel. Furthermore, it should be situated as close as possible to both San Francisco and Los Angeles so that the trucks can make return trips within their range.</a:t>
            </a:r>
            <a:endParaRPr sz="1100"/>
          </a:p>
        </p:txBody>
      </p:sp>
      <p:sp>
        <p:nvSpPr>
          <p:cNvPr id="517" name="Google Shape;517;p84"/>
          <p:cNvSpPr txBox="1"/>
          <p:nvPr/>
        </p:nvSpPr>
        <p:spPr>
          <a:xfrm>
            <a:off x="1007279" y="1466000"/>
            <a:ext cx="21567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PRODUCTION FACILITY REQUIREMENTS</a:t>
            </a:r>
            <a:endParaRPr sz="1100"/>
          </a:p>
        </p:txBody>
      </p:sp>
      <p:pic>
        <p:nvPicPr>
          <p:cNvPr id="518" name="Google Shape;518;p84"/>
          <p:cNvPicPr preferRelativeResize="0"/>
          <p:nvPr/>
        </p:nvPicPr>
        <p:blipFill rotWithShape="1">
          <a:blip r:embed="rId3">
            <a:alphaModFix/>
          </a:blip>
          <a:srcRect b="0" l="8600" r="0" t="0"/>
          <a:stretch/>
        </p:blipFill>
        <p:spPr>
          <a:xfrm>
            <a:off x="4284075" y="949238"/>
            <a:ext cx="4774399" cy="3245024"/>
          </a:xfrm>
          <a:prstGeom prst="rect">
            <a:avLst/>
          </a:prstGeom>
          <a:noFill/>
          <a:ln>
            <a:noFill/>
          </a:ln>
        </p:spPr>
      </p:pic>
      <p:sp>
        <p:nvSpPr>
          <p:cNvPr id="519" name="Google Shape;519;p84"/>
          <p:cNvSpPr txBox="1"/>
          <p:nvPr/>
        </p:nvSpPr>
        <p:spPr>
          <a:xfrm>
            <a:off x="4572000" y="4716725"/>
            <a:ext cx="35736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Map of major trucking routes in California. https://ops.fhwa.dot.gov</a:t>
            </a:r>
            <a:endParaRPr sz="800"/>
          </a:p>
        </p:txBody>
      </p:sp>
      <p:sp>
        <p:nvSpPr>
          <p:cNvPr id="520" name="Google Shape;520;p84"/>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19.</a:t>
            </a:r>
            <a:endParaRPr sz="80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4" name="Shape 524"/>
        <p:cNvGrpSpPr/>
        <p:nvPr/>
      </p:nvGrpSpPr>
      <p:grpSpPr>
        <a:xfrm>
          <a:off x="0" y="0"/>
          <a:ext cx="0" cy="0"/>
          <a:chOff x="0" y="0"/>
          <a:chExt cx="0" cy="0"/>
        </a:xfrm>
      </p:grpSpPr>
      <p:sp>
        <p:nvSpPr>
          <p:cNvPr id="525" name="Google Shape;525;p85"/>
          <p:cNvSpPr txBox="1"/>
          <p:nvPr/>
        </p:nvSpPr>
        <p:spPr>
          <a:xfrm>
            <a:off x="1007269" y="1644452"/>
            <a:ext cx="3057600" cy="780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2400"/>
              <a:buFont typeface="Quattrocento Sans"/>
              <a:buNone/>
            </a:pPr>
            <a:r>
              <a:rPr lang="en" sz="2400">
                <a:solidFill>
                  <a:schemeClr val="dk1"/>
                </a:solidFill>
                <a:latin typeface="Quattrocento Sans"/>
                <a:ea typeface="Quattrocento Sans"/>
                <a:cs typeface="Quattrocento Sans"/>
                <a:sym typeface="Quattrocento Sans"/>
              </a:rPr>
              <a:t>It must be close to a </a:t>
            </a:r>
            <a:r>
              <a:rPr lang="en" sz="2400">
                <a:solidFill>
                  <a:schemeClr val="accent1"/>
                </a:solidFill>
                <a:latin typeface="Quattrocento Sans"/>
                <a:ea typeface="Quattrocento Sans"/>
                <a:cs typeface="Quattrocento Sans"/>
                <a:sym typeface="Quattrocento Sans"/>
              </a:rPr>
              <a:t>brackish water</a:t>
            </a:r>
            <a:r>
              <a:rPr lang="en" sz="2400">
                <a:solidFill>
                  <a:schemeClr val="accent1"/>
                </a:solidFill>
                <a:latin typeface="Quattrocento Sans"/>
                <a:ea typeface="Quattrocento Sans"/>
                <a:cs typeface="Quattrocento Sans"/>
                <a:sym typeface="Quattrocento Sans"/>
              </a:rPr>
              <a:t> </a:t>
            </a:r>
            <a:r>
              <a:rPr lang="en" sz="2400">
                <a:solidFill>
                  <a:schemeClr val="dk2"/>
                </a:solidFill>
                <a:latin typeface="Quattrocento Sans"/>
                <a:ea typeface="Quattrocento Sans"/>
                <a:cs typeface="Quattrocento Sans"/>
                <a:sym typeface="Quattrocento Sans"/>
              </a:rPr>
              <a:t>source</a:t>
            </a:r>
            <a:r>
              <a:rPr lang="en" sz="2400">
                <a:solidFill>
                  <a:schemeClr val="dk1"/>
                </a:solidFill>
                <a:latin typeface="Quattrocento Sans"/>
                <a:ea typeface="Quattrocento Sans"/>
                <a:cs typeface="Quattrocento Sans"/>
                <a:sym typeface="Quattrocento Sans"/>
              </a:rPr>
              <a:t>.</a:t>
            </a:r>
            <a:endParaRPr sz="1100"/>
          </a:p>
        </p:txBody>
      </p:sp>
      <p:sp>
        <p:nvSpPr>
          <p:cNvPr id="526" name="Google Shape;526;p85"/>
          <p:cNvSpPr txBox="1"/>
          <p:nvPr/>
        </p:nvSpPr>
        <p:spPr>
          <a:xfrm>
            <a:off x="1007275" y="2759825"/>
            <a:ext cx="2598300" cy="1455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The production facility will make use of brackish water for electrolysis. In California, fresh water is scarce and salt water electrolysis is not yet a mature technology. Since brackish water is slightly salinated, it will need to be purified using reverse osmosis.</a:t>
            </a:r>
            <a:endParaRPr sz="1100"/>
          </a:p>
          <a:p>
            <a:pPr indent="0" lvl="0" marL="0" marR="0" rtl="0" algn="l">
              <a:lnSpc>
                <a:spcPct val="150000"/>
              </a:lnSpc>
              <a:spcBef>
                <a:spcPts val="0"/>
              </a:spcBef>
              <a:spcAft>
                <a:spcPts val="0"/>
              </a:spcAft>
              <a:buNone/>
            </a:pPr>
            <a:r>
              <a:t/>
            </a:r>
            <a:endParaRPr sz="1100"/>
          </a:p>
        </p:txBody>
      </p:sp>
      <p:sp>
        <p:nvSpPr>
          <p:cNvPr id="527" name="Google Shape;527;p85"/>
          <p:cNvSpPr txBox="1"/>
          <p:nvPr/>
        </p:nvSpPr>
        <p:spPr>
          <a:xfrm>
            <a:off x="1007279" y="1466000"/>
            <a:ext cx="21567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PRODUCTION FACILITY REQUIREMENTS</a:t>
            </a:r>
            <a:endParaRPr sz="1100"/>
          </a:p>
        </p:txBody>
      </p:sp>
      <p:pic>
        <p:nvPicPr>
          <p:cNvPr id="528" name="Google Shape;528;p85"/>
          <p:cNvPicPr preferRelativeResize="0"/>
          <p:nvPr/>
        </p:nvPicPr>
        <p:blipFill rotWithShape="1">
          <a:blip r:embed="rId3">
            <a:alphaModFix/>
          </a:blip>
          <a:srcRect b="5985" l="0" r="55980" t="18061"/>
          <a:stretch/>
        </p:blipFill>
        <p:spPr>
          <a:xfrm>
            <a:off x="4918450" y="945400"/>
            <a:ext cx="3183126" cy="3351901"/>
          </a:xfrm>
          <a:prstGeom prst="rect">
            <a:avLst/>
          </a:prstGeom>
          <a:noFill/>
          <a:ln>
            <a:noFill/>
          </a:ln>
        </p:spPr>
      </p:pic>
      <p:sp>
        <p:nvSpPr>
          <p:cNvPr id="529" name="Google Shape;529;p85"/>
          <p:cNvSpPr txBox="1"/>
          <p:nvPr/>
        </p:nvSpPr>
        <p:spPr>
          <a:xfrm>
            <a:off x="4954625" y="4385600"/>
            <a:ext cx="35736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Estimated depth to brackish water in California. https://water.usgs.gov/ogw/gwrp/brackishgw/study.html</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530" name="Google Shape;530;p85"/>
          <p:cNvSpPr txBox="1"/>
          <p:nvPr/>
        </p:nvSpPr>
        <p:spPr>
          <a:xfrm>
            <a:off x="8783700" y="52450"/>
            <a:ext cx="360300" cy="2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20</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4" name="Shape 534"/>
        <p:cNvGrpSpPr/>
        <p:nvPr/>
      </p:nvGrpSpPr>
      <p:grpSpPr>
        <a:xfrm>
          <a:off x="0" y="0"/>
          <a:ext cx="0" cy="0"/>
          <a:chOff x="0" y="0"/>
          <a:chExt cx="0" cy="0"/>
        </a:xfrm>
      </p:grpSpPr>
      <p:sp>
        <p:nvSpPr>
          <p:cNvPr id="535" name="Google Shape;535;p86"/>
          <p:cNvSpPr txBox="1"/>
          <p:nvPr/>
        </p:nvSpPr>
        <p:spPr>
          <a:xfrm>
            <a:off x="1007269" y="1644452"/>
            <a:ext cx="3057600" cy="780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2400"/>
              <a:buFont typeface="Quattrocento Sans"/>
              <a:buNone/>
            </a:pPr>
            <a:r>
              <a:rPr lang="en" sz="2400">
                <a:solidFill>
                  <a:schemeClr val="dk1"/>
                </a:solidFill>
                <a:latin typeface="Quattrocento Sans"/>
                <a:ea typeface="Quattrocento Sans"/>
                <a:cs typeface="Quattrocento Sans"/>
                <a:sym typeface="Quattrocento Sans"/>
              </a:rPr>
              <a:t>It must be close to an inexpensive </a:t>
            </a:r>
            <a:r>
              <a:rPr lang="en" sz="2400">
                <a:solidFill>
                  <a:schemeClr val="accent1"/>
                </a:solidFill>
                <a:latin typeface="Quattrocento Sans"/>
                <a:ea typeface="Quattrocento Sans"/>
                <a:cs typeface="Quattrocento Sans"/>
                <a:sym typeface="Quattrocento Sans"/>
              </a:rPr>
              <a:t>power source</a:t>
            </a:r>
            <a:r>
              <a:rPr lang="en" sz="2400">
                <a:solidFill>
                  <a:schemeClr val="dk1"/>
                </a:solidFill>
                <a:latin typeface="Quattrocento Sans"/>
                <a:ea typeface="Quattrocento Sans"/>
                <a:cs typeface="Quattrocento Sans"/>
                <a:sym typeface="Quattrocento Sans"/>
              </a:rPr>
              <a:t>.</a:t>
            </a:r>
            <a:endParaRPr sz="1100"/>
          </a:p>
        </p:txBody>
      </p:sp>
      <p:sp>
        <p:nvSpPr>
          <p:cNvPr id="536" name="Google Shape;536;p86"/>
          <p:cNvSpPr txBox="1"/>
          <p:nvPr/>
        </p:nvSpPr>
        <p:spPr>
          <a:xfrm>
            <a:off x="1007275" y="3064625"/>
            <a:ext cx="2598300" cy="145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Solar energy is currently the least expensive renewable energy source on the market. In our proposal, Shell would purchase the required energy from a pre-existing solar facility.</a:t>
            </a:r>
            <a:endParaRPr sz="1100"/>
          </a:p>
        </p:txBody>
      </p:sp>
      <p:sp>
        <p:nvSpPr>
          <p:cNvPr id="537" name="Google Shape;537;p86"/>
          <p:cNvSpPr txBox="1"/>
          <p:nvPr/>
        </p:nvSpPr>
        <p:spPr>
          <a:xfrm>
            <a:off x="1007279" y="1466000"/>
            <a:ext cx="21567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PRODUCTION FACILITY REQUIREMENTS</a:t>
            </a:r>
            <a:endParaRPr sz="1100"/>
          </a:p>
        </p:txBody>
      </p:sp>
      <p:sp>
        <p:nvSpPr>
          <p:cNvPr id="538" name="Google Shape;538;p86"/>
          <p:cNvSpPr txBox="1"/>
          <p:nvPr/>
        </p:nvSpPr>
        <p:spPr>
          <a:xfrm>
            <a:off x="4572000" y="4733250"/>
            <a:ext cx="35736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Map of solar stations in California. https://www.cccarto.com/calsolar</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pic>
        <p:nvPicPr>
          <p:cNvPr id="539" name="Google Shape;539;p86"/>
          <p:cNvPicPr preferRelativeResize="0"/>
          <p:nvPr/>
        </p:nvPicPr>
        <p:blipFill>
          <a:blip r:embed="rId3">
            <a:alphaModFix/>
          </a:blip>
          <a:stretch>
            <a:fillRect/>
          </a:stretch>
        </p:blipFill>
        <p:spPr>
          <a:xfrm>
            <a:off x="4383425" y="787325"/>
            <a:ext cx="4214155" cy="3870526"/>
          </a:xfrm>
          <a:prstGeom prst="rect">
            <a:avLst/>
          </a:prstGeom>
          <a:noFill/>
          <a:ln>
            <a:noFill/>
          </a:ln>
        </p:spPr>
      </p:pic>
      <p:sp>
        <p:nvSpPr>
          <p:cNvPr id="540" name="Google Shape;540;p86"/>
          <p:cNvSpPr txBox="1"/>
          <p:nvPr/>
        </p:nvSpPr>
        <p:spPr>
          <a:xfrm>
            <a:off x="8783700" y="52450"/>
            <a:ext cx="360300" cy="2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21.</a:t>
            </a:r>
            <a:endParaRPr sz="800">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Google Shape;545;p87"/>
          <p:cNvPicPr preferRelativeResize="0"/>
          <p:nvPr/>
        </p:nvPicPr>
        <p:blipFill rotWithShape="1">
          <a:blip r:embed="rId3">
            <a:alphaModFix/>
          </a:blip>
          <a:srcRect b="0" l="15556" r="6385" t="0"/>
          <a:stretch/>
        </p:blipFill>
        <p:spPr>
          <a:xfrm>
            <a:off x="-41846" y="0"/>
            <a:ext cx="4613846" cy="5143500"/>
          </a:xfrm>
          <a:prstGeom prst="rect">
            <a:avLst/>
          </a:prstGeom>
          <a:noFill/>
          <a:ln>
            <a:noFill/>
          </a:ln>
        </p:spPr>
      </p:pic>
      <p:pic>
        <p:nvPicPr>
          <p:cNvPr id="546" name="Google Shape;546;p87"/>
          <p:cNvPicPr preferRelativeResize="0"/>
          <p:nvPr/>
        </p:nvPicPr>
        <p:blipFill rotWithShape="1">
          <a:blip r:embed="rId4">
            <a:alphaModFix/>
          </a:blip>
          <a:srcRect b="0" l="49528" r="0" t="33110"/>
          <a:stretch/>
        </p:blipFill>
        <p:spPr>
          <a:xfrm>
            <a:off x="1941075" y="1654350"/>
            <a:ext cx="229150" cy="303675"/>
          </a:xfrm>
          <a:prstGeom prst="rect">
            <a:avLst/>
          </a:prstGeom>
          <a:noFill/>
          <a:ln>
            <a:noFill/>
          </a:ln>
        </p:spPr>
      </p:pic>
      <p:sp>
        <p:nvSpPr>
          <p:cNvPr id="547" name="Google Shape;547;p87"/>
          <p:cNvSpPr txBox="1"/>
          <p:nvPr/>
        </p:nvSpPr>
        <p:spPr>
          <a:xfrm>
            <a:off x="2170225" y="1786725"/>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Quattrocento Sans"/>
                <a:ea typeface="Quattrocento Sans"/>
                <a:cs typeface="Quattrocento Sans"/>
                <a:sym typeface="Quattrocento Sans"/>
              </a:rPr>
              <a:t>FRESNO</a:t>
            </a:r>
            <a:endParaRPr b="1" sz="1000">
              <a:solidFill>
                <a:schemeClr val="lt1"/>
              </a:solidFill>
              <a:latin typeface="Quattrocento Sans"/>
              <a:ea typeface="Quattrocento Sans"/>
              <a:cs typeface="Quattrocento Sans"/>
              <a:sym typeface="Quattrocento Sans"/>
            </a:endParaRPr>
          </a:p>
        </p:txBody>
      </p:sp>
      <p:sp>
        <p:nvSpPr>
          <p:cNvPr id="548" name="Google Shape;548;p87"/>
          <p:cNvSpPr txBox="1"/>
          <p:nvPr/>
        </p:nvSpPr>
        <p:spPr>
          <a:xfrm>
            <a:off x="5298025" y="412075"/>
            <a:ext cx="3465900" cy="14643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2400">
                <a:solidFill>
                  <a:schemeClr val="dk1"/>
                </a:solidFill>
                <a:latin typeface="Quattrocento Sans"/>
                <a:ea typeface="Quattrocento Sans"/>
                <a:cs typeface="Quattrocento Sans"/>
                <a:sym typeface="Quattrocento Sans"/>
              </a:rPr>
              <a:t>The hydrogen production facilities</a:t>
            </a:r>
            <a:r>
              <a:rPr lang="en" sz="2400">
                <a:solidFill>
                  <a:schemeClr val="dk1"/>
                </a:solidFill>
                <a:latin typeface="Quattrocento Sans"/>
                <a:ea typeface="Quattrocento Sans"/>
                <a:cs typeface="Quattrocento Sans"/>
                <a:sym typeface="Quattrocento Sans"/>
              </a:rPr>
              <a:t> will be located in </a:t>
            </a:r>
            <a:r>
              <a:rPr lang="en" sz="2400">
                <a:solidFill>
                  <a:schemeClr val="accent1"/>
                </a:solidFill>
                <a:latin typeface="Quattrocento Sans"/>
                <a:ea typeface="Quattrocento Sans"/>
                <a:cs typeface="Quattrocento Sans"/>
                <a:sym typeface="Quattrocento Sans"/>
              </a:rPr>
              <a:t>Fresno, California</a:t>
            </a:r>
            <a:r>
              <a:rPr lang="en" sz="2400">
                <a:solidFill>
                  <a:schemeClr val="dk1"/>
                </a:solidFill>
                <a:latin typeface="Quattrocento Sans"/>
                <a:ea typeface="Quattrocento Sans"/>
                <a:cs typeface="Quattrocento Sans"/>
                <a:sym typeface="Quattrocento Sans"/>
              </a:rPr>
              <a:t>.</a:t>
            </a:r>
            <a:endParaRPr sz="1100"/>
          </a:p>
        </p:txBody>
      </p:sp>
      <p:grpSp>
        <p:nvGrpSpPr>
          <p:cNvPr id="549" name="Google Shape;549;p87"/>
          <p:cNvGrpSpPr/>
          <p:nvPr/>
        </p:nvGrpSpPr>
        <p:grpSpPr>
          <a:xfrm>
            <a:off x="5342175" y="2242304"/>
            <a:ext cx="2678400" cy="550350"/>
            <a:chOff x="5342175" y="2242200"/>
            <a:chExt cx="2678400" cy="663472"/>
          </a:xfrm>
        </p:grpSpPr>
        <p:sp>
          <p:nvSpPr>
            <p:cNvPr id="550" name="Google Shape;550;p87"/>
            <p:cNvSpPr txBox="1"/>
            <p:nvPr/>
          </p:nvSpPr>
          <p:spPr>
            <a:xfrm>
              <a:off x="5342175" y="2242200"/>
              <a:ext cx="12951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Quattrocento Sans"/>
                  <a:ea typeface="Quattrocento Sans"/>
                  <a:cs typeface="Quattrocento Sans"/>
                  <a:sym typeface="Quattrocento Sans"/>
                </a:rPr>
                <a:t>PROXIMITY</a:t>
              </a:r>
              <a:endParaRPr b="1" sz="900"/>
            </a:p>
          </p:txBody>
        </p:sp>
        <p:sp>
          <p:nvSpPr>
            <p:cNvPr id="551" name="Google Shape;551;p87"/>
            <p:cNvSpPr txBox="1"/>
            <p:nvPr/>
          </p:nvSpPr>
          <p:spPr>
            <a:xfrm>
              <a:off x="5342175" y="2498872"/>
              <a:ext cx="2678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Quattrocento Sans"/>
                  <a:ea typeface="Quattrocento Sans"/>
                  <a:cs typeface="Quattrocento Sans"/>
                  <a:sym typeface="Quattrocento Sans"/>
                </a:rPr>
                <a:t>Fresno is located 209 miles from San Francisco and 285 miles from Los Angeles, both less than half of an FCEV truck’s range.</a:t>
              </a:r>
              <a:endParaRPr sz="900">
                <a:latin typeface="Quattrocento Sans"/>
                <a:ea typeface="Quattrocento Sans"/>
                <a:cs typeface="Quattrocento Sans"/>
                <a:sym typeface="Quattrocento Sans"/>
              </a:endParaRPr>
            </a:p>
          </p:txBody>
        </p:sp>
      </p:grpSp>
      <p:grpSp>
        <p:nvGrpSpPr>
          <p:cNvPr id="552" name="Google Shape;552;p87"/>
          <p:cNvGrpSpPr/>
          <p:nvPr/>
        </p:nvGrpSpPr>
        <p:grpSpPr>
          <a:xfrm>
            <a:off x="5342175" y="2978674"/>
            <a:ext cx="2678400" cy="550325"/>
            <a:chOff x="5406275" y="3314400"/>
            <a:chExt cx="2678400" cy="663442"/>
          </a:xfrm>
        </p:grpSpPr>
        <p:sp>
          <p:nvSpPr>
            <p:cNvPr id="553" name="Google Shape;553;p87"/>
            <p:cNvSpPr txBox="1"/>
            <p:nvPr/>
          </p:nvSpPr>
          <p:spPr>
            <a:xfrm>
              <a:off x="5406275" y="3314400"/>
              <a:ext cx="1709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Quattrocento Sans"/>
                  <a:ea typeface="Quattrocento Sans"/>
                  <a:cs typeface="Quattrocento Sans"/>
                  <a:sym typeface="Quattrocento Sans"/>
                </a:rPr>
                <a:t>POWER</a:t>
              </a:r>
              <a:endParaRPr b="1" sz="900"/>
            </a:p>
          </p:txBody>
        </p:sp>
        <p:sp>
          <p:nvSpPr>
            <p:cNvPr id="554" name="Google Shape;554;p87"/>
            <p:cNvSpPr txBox="1"/>
            <p:nvPr/>
          </p:nvSpPr>
          <p:spPr>
            <a:xfrm>
              <a:off x="5406275" y="3571042"/>
              <a:ext cx="2678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Quattrocento Sans"/>
                  <a:ea typeface="Quattrocento Sans"/>
                  <a:cs typeface="Quattrocento Sans"/>
                  <a:sym typeface="Quattrocento Sans"/>
                </a:rPr>
                <a:t>Fresno is within close proximity of a large density of solar projects.</a:t>
              </a:r>
              <a:endParaRPr sz="900">
                <a:latin typeface="Quattrocento Sans"/>
                <a:ea typeface="Quattrocento Sans"/>
                <a:cs typeface="Quattrocento Sans"/>
                <a:sym typeface="Quattrocento Sans"/>
              </a:endParaRPr>
            </a:p>
          </p:txBody>
        </p:sp>
      </p:grpSp>
      <p:grpSp>
        <p:nvGrpSpPr>
          <p:cNvPr id="555" name="Google Shape;555;p87"/>
          <p:cNvGrpSpPr/>
          <p:nvPr/>
        </p:nvGrpSpPr>
        <p:grpSpPr>
          <a:xfrm>
            <a:off x="5342175" y="3670869"/>
            <a:ext cx="2678400" cy="555638"/>
            <a:chOff x="5406275" y="3964400"/>
            <a:chExt cx="2678400" cy="669847"/>
          </a:xfrm>
        </p:grpSpPr>
        <p:sp>
          <p:nvSpPr>
            <p:cNvPr id="556" name="Google Shape;556;p87"/>
            <p:cNvSpPr txBox="1"/>
            <p:nvPr/>
          </p:nvSpPr>
          <p:spPr>
            <a:xfrm>
              <a:off x="5406275" y="3964400"/>
              <a:ext cx="2064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Quattrocento Sans"/>
                  <a:ea typeface="Quattrocento Sans"/>
                  <a:cs typeface="Quattrocento Sans"/>
                  <a:sym typeface="Quattrocento Sans"/>
                </a:rPr>
                <a:t>WASTEWATER TREATMENT PLANT</a:t>
              </a:r>
              <a:endParaRPr b="1" sz="900"/>
            </a:p>
          </p:txBody>
        </p:sp>
        <p:sp>
          <p:nvSpPr>
            <p:cNvPr id="557" name="Google Shape;557;p87"/>
            <p:cNvSpPr txBox="1"/>
            <p:nvPr/>
          </p:nvSpPr>
          <p:spPr>
            <a:xfrm>
              <a:off x="5406275" y="4227447"/>
              <a:ext cx="2678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Quattrocento Sans"/>
                  <a:ea typeface="Quattrocento Sans"/>
                  <a:cs typeface="Quattrocento Sans"/>
                  <a:sym typeface="Quattrocento Sans"/>
                </a:rPr>
                <a:t>The Fresno-Clovis Wastewater Facility needs oxygen for the microorganisms which purify the water. Excess O</a:t>
              </a:r>
              <a:r>
                <a:rPr baseline="-25000" lang="en" sz="900">
                  <a:latin typeface="Quattrocento Sans"/>
                  <a:ea typeface="Quattrocento Sans"/>
                  <a:cs typeface="Quattrocento Sans"/>
                  <a:sym typeface="Quattrocento Sans"/>
                </a:rPr>
                <a:t>2</a:t>
              </a:r>
              <a:r>
                <a:rPr lang="en" sz="900">
                  <a:latin typeface="Quattrocento Sans"/>
                  <a:ea typeface="Quattrocento Sans"/>
                  <a:cs typeface="Quattrocento Sans"/>
                  <a:sym typeface="Quattrocento Sans"/>
                </a:rPr>
                <a:t> produced by electrolysis could be sold to them.</a:t>
              </a:r>
              <a:endParaRPr sz="900">
                <a:latin typeface="Quattrocento Sans"/>
                <a:ea typeface="Quattrocento Sans"/>
                <a:cs typeface="Quattrocento Sans"/>
                <a:sym typeface="Quattrocento Sans"/>
              </a:endParaRPr>
            </a:p>
          </p:txBody>
        </p:sp>
      </p:grpSp>
      <p:sp>
        <p:nvSpPr>
          <p:cNvPr id="558" name="Google Shape;558;p87"/>
          <p:cNvSpPr txBox="1"/>
          <p:nvPr/>
        </p:nvSpPr>
        <p:spPr>
          <a:xfrm>
            <a:off x="6118400" y="4744875"/>
            <a:ext cx="2991300" cy="37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https://watereuse.org/wp-content/uploads/2015/09/Presentation-Wastewater-Management-Division-January-2014.pdf</a:t>
            </a:r>
            <a:endParaRPr sz="800">
              <a:latin typeface="Quattrocento Sans"/>
              <a:ea typeface="Quattrocento Sans"/>
              <a:cs typeface="Quattrocento Sans"/>
              <a:sym typeface="Quattrocento Sans"/>
            </a:endParaRPr>
          </a:p>
        </p:txBody>
      </p:sp>
      <p:pic>
        <p:nvPicPr>
          <p:cNvPr id="559" name="Google Shape;559;p87"/>
          <p:cNvPicPr preferRelativeResize="0"/>
          <p:nvPr/>
        </p:nvPicPr>
        <p:blipFill rotWithShape="1">
          <a:blip r:embed="rId5">
            <a:alphaModFix/>
          </a:blip>
          <a:srcRect b="34516" l="0" r="49282" t="0"/>
          <a:stretch/>
        </p:blipFill>
        <p:spPr>
          <a:xfrm>
            <a:off x="2434038" y="2660197"/>
            <a:ext cx="132677" cy="171300"/>
          </a:xfrm>
          <a:prstGeom prst="rect">
            <a:avLst/>
          </a:prstGeom>
          <a:noFill/>
          <a:ln>
            <a:noFill/>
          </a:ln>
        </p:spPr>
      </p:pic>
      <p:sp>
        <p:nvSpPr>
          <p:cNvPr id="560" name="Google Shape;560;p87"/>
          <p:cNvSpPr txBox="1"/>
          <p:nvPr/>
        </p:nvSpPr>
        <p:spPr>
          <a:xfrm>
            <a:off x="2536500" y="2630600"/>
            <a:ext cx="8778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BAKERSFIELD</a:t>
            </a:r>
            <a:endParaRPr b="1" sz="700">
              <a:solidFill>
                <a:srgbClr val="D9D9D9"/>
              </a:solidFill>
              <a:latin typeface="Quattrocento Sans"/>
              <a:ea typeface="Quattrocento Sans"/>
              <a:cs typeface="Quattrocento Sans"/>
              <a:sym typeface="Quattrocento Sans"/>
            </a:endParaRPr>
          </a:p>
        </p:txBody>
      </p:sp>
      <p:pic>
        <p:nvPicPr>
          <p:cNvPr id="561" name="Google Shape;561;p87"/>
          <p:cNvPicPr preferRelativeResize="0"/>
          <p:nvPr/>
        </p:nvPicPr>
        <p:blipFill rotWithShape="1">
          <a:blip r:embed="rId5">
            <a:alphaModFix/>
          </a:blip>
          <a:srcRect b="34516" l="0" r="49282" t="0"/>
          <a:stretch/>
        </p:blipFill>
        <p:spPr>
          <a:xfrm>
            <a:off x="128238" y="4846874"/>
            <a:ext cx="132677" cy="171300"/>
          </a:xfrm>
          <a:prstGeom prst="rect">
            <a:avLst/>
          </a:prstGeom>
          <a:noFill/>
          <a:ln>
            <a:noFill/>
          </a:ln>
        </p:spPr>
      </p:pic>
      <p:sp>
        <p:nvSpPr>
          <p:cNvPr id="562" name="Google Shape;562;p87"/>
          <p:cNvSpPr txBox="1"/>
          <p:nvPr/>
        </p:nvSpPr>
        <p:spPr>
          <a:xfrm>
            <a:off x="275391" y="4810157"/>
            <a:ext cx="138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Peripheral refueling station</a:t>
            </a:r>
            <a:endParaRPr b="1" sz="700">
              <a:solidFill>
                <a:srgbClr val="D9D9D9"/>
              </a:solidFill>
              <a:latin typeface="Quattrocento Sans"/>
              <a:ea typeface="Quattrocento Sans"/>
              <a:cs typeface="Quattrocento Sans"/>
              <a:sym typeface="Quattrocento Sans"/>
            </a:endParaRPr>
          </a:p>
        </p:txBody>
      </p:sp>
      <p:pic>
        <p:nvPicPr>
          <p:cNvPr id="563" name="Google Shape;563;p87"/>
          <p:cNvPicPr preferRelativeResize="0"/>
          <p:nvPr/>
        </p:nvPicPr>
        <p:blipFill>
          <a:blip r:embed="rId6">
            <a:alphaModFix/>
          </a:blip>
          <a:stretch>
            <a:fillRect/>
          </a:stretch>
        </p:blipFill>
        <p:spPr>
          <a:xfrm flipH="1">
            <a:off x="2763800" y="3537225"/>
            <a:ext cx="173775" cy="264901"/>
          </a:xfrm>
          <a:prstGeom prst="rect">
            <a:avLst/>
          </a:prstGeom>
          <a:noFill/>
          <a:ln>
            <a:noFill/>
          </a:ln>
        </p:spPr>
      </p:pic>
      <p:pic>
        <p:nvPicPr>
          <p:cNvPr id="564" name="Google Shape;564;p87"/>
          <p:cNvPicPr preferRelativeResize="0"/>
          <p:nvPr/>
        </p:nvPicPr>
        <p:blipFill>
          <a:blip r:embed="rId6">
            <a:alphaModFix/>
          </a:blip>
          <a:stretch>
            <a:fillRect/>
          </a:stretch>
        </p:blipFill>
        <p:spPr>
          <a:xfrm flipH="1">
            <a:off x="3373400" y="4375425"/>
            <a:ext cx="173775" cy="264901"/>
          </a:xfrm>
          <a:prstGeom prst="rect">
            <a:avLst/>
          </a:prstGeom>
          <a:noFill/>
          <a:ln>
            <a:noFill/>
          </a:ln>
        </p:spPr>
      </p:pic>
      <p:pic>
        <p:nvPicPr>
          <p:cNvPr id="565" name="Google Shape;565;p87"/>
          <p:cNvPicPr preferRelativeResize="0"/>
          <p:nvPr/>
        </p:nvPicPr>
        <p:blipFill>
          <a:blip r:embed="rId6">
            <a:alphaModFix/>
          </a:blip>
          <a:stretch>
            <a:fillRect/>
          </a:stretch>
        </p:blipFill>
        <p:spPr>
          <a:xfrm flipH="1">
            <a:off x="935000" y="413025"/>
            <a:ext cx="173775" cy="264901"/>
          </a:xfrm>
          <a:prstGeom prst="rect">
            <a:avLst/>
          </a:prstGeom>
          <a:noFill/>
          <a:ln>
            <a:noFill/>
          </a:ln>
        </p:spPr>
      </p:pic>
      <p:pic>
        <p:nvPicPr>
          <p:cNvPr id="566" name="Google Shape;566;p87"/>
          <p:cNvPicPr preferRelativeResize="0"/>
          <p:nvPr/>
        </p:nvPicPr>
        <p:blipFill>
          <a:blip r:embed="rId6">
            <a:alphaModFix/>
          </a:blip>
          <a:stretch>
            <a:fillRect/>
          </a:stretch>
        </p:blipFill>
        <p:spPr>
          <a:xfrm flipH="1">
            <a:off x="477800" y="1098825"/>
            <a:ext cx="173775" cy="264901"/>
          </a:xfrm>
          <a:prstGeom prst="rect">
            <a:avLst/>
          </a:prstGeom>
          <a:noFill/>
          <a:ln>
            <a:noFill/>
          </a:ln>
        </p:spPr>
      </p:pic>
      <p:sp>
        <p:nvSpPr>
          <p:cNvPr id="567" name="Google Shape;567;p87"/>
          <p:cNvSpPr txBox="1"/>
          <p:nvPr/>
        </p:nvSpPr>
        <p:spPr>
          <a:xfrm>
            <a:off x="1032575" y="317475"/>
            <a:ext cx="8778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SACRAMENTO</a:t>
            </a:r>
            <a:endParaRPr b="1" sz="700">
              <a:solidFill>
                <a:srgbClr val="D9D9D9"/>
              </a:solidFill>
              <a:latin typeface="Quattrocento Sans"/>
              <a:ea typeface="Quattrocento Sans"/>
              <a:cs typeface="Quattrocento Sans"/>
              <a:sym typeface="Quattrocento Sans"/>
            </a:endParaRPr>
          </a:p>
        </p:txBody>
      </p:sp>
      <p:sp>
        <p:nvSpPr>
          <p:cNvPr id="568" name="Google Shape;568;p87"/>
          <p:cNvSpPr txBox="1"/>
          <p:nvPr/>
        </p:nvSpPr>
        <p:spPr>
          <a:xfrm>
            <a:off x="-43875" y="1287525"/>
            <a:ext cx="8778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SAN FRANCISCO</a:t>
            </a:r>
            <a:endParaRPr b="1" sz="700">
              <a:solidFill>
                <a:srgbClr val="D9D9D9"/>
              </a:solidFill>
              <a:latin typeface="Quattrocento Sans"/>
              <a:ea typeface="Quattrocento Sans"/>
              <a:cs typeface="Quattrocento Sans"/>
              <a:sym typeface="Quattrocento Sans"/>
            </a:endParaRPr>
          </a:p>
        </p:txBody>
      </p:sp>
      <p:sp>
        <p:nvSpPr>
          <p:cNvPr id="569" name="Google Shape;569;p87"/>
          <p:cNvSpPr txBox="1"/>
          <p:nvPr/>
        </p:nvSpPr>
        <p:spPr>
          <a:xfrm>
            <a:off x="2130975" y="3609875"/>
            <a:ext cx="7104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LOS ANGELES</a:t>
            </a:r>
            <a:endParaRPr b="1" sz="700">
              <a:solidFill>
                <a:srgbClr val="D9D9D9"/>
              </a:solidFill>
              <a:latin typeface="Quattrocento Sans"/>
              <a:ea typeface="Quattrocento Sans"/>
              <a:cs typeface="Quattrocento Sans"/>
              <a:sym typeface="Quattrocento Sans"/>
            </a:endParaRPr>
          </a:p>
        </p:txBody>
      </p:sp>
      <p:sp>
        <p:nvSpPr>
          <p:cNvPr id="570" name="Google Shape;570;p87"/>
          <p:cNvSpPr txBox="1"/>
          <p:nvPr/>
        </p:nvSpPr>
        <p:spPr>
          <a:xfrm>
            <a:off x="2765100" y="4356075"/>
            <a:ext cx="66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SAN DIEGO</a:t>
            </a:r>
            <a:endParaRPr b="1" sz="700">
              <a:solidFill>
                <a:srgbClr val="D9D9D9"/>
              </a:solidFill>
              <a:latin typeface="Quattrocento Sans"/>
              <a:ea typeface="Quattrocento Sans"/>
              <a:cs typeface="Quattrocento Sans"/>
              <a:sym typeface="Quattrocento Sans"/>
            </a:endParaRPr>
          </a:p>
        </p:txBody>
      </p:sp>
      <p:pic>
        <p:nvPicPr>
          <p:cNvPr id="571" name="Google Shape;571;p87"/>
          <p:cNvPicPr preferRelativeResize="0"/>
          <p:nvPr/>
        </p:nvPicPr>
        <p:blipFill>
          <a:blip r:embed="rId6">
            <a:alphaModFix/>
          </a:blip>
          <a:stretch>
            <a:fillRect/>
          </a:stretch>
        </p:blipFill>
        <p:spPr>
          <a:xfrm flipH="1">
            <a:off x="128250" y="4640327"/>
            <a:ext cx="132675" cy="202248"/>
          </a:xfrm>
          <a:prstGeom prst="rect">
            <a:avLst/>
          </a:prstGeom>
          <a:noFill/>
          <a:ln>
            <a:noFill/>
          </a:ln>
        </p:spPr>
      </p:pic>
      <p:sp>
        <p:nvSpPr>
          <p:cNvPr id="572" name="Google Shape;572;p87"/>
          <p:cNvSpPr txBox="1"/>
          <p:nvPr/>
        </p:nvSpPr>
        <p:spPr>
          <a:xfrm>
            <a:off x="275400" y="4589650"/>
            <a:ext cx="14367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D9D9D9"/>
                </a:solidFill>
                <a:latin typeface="Quattrocento Sans"/>
                <a:ea typeface="Quattrocento Sans"/>
                <a:cs typeface="Quattrocento Sans"/>
                <a:sym typeface="Quattrocento Sans"/>
              </a:rPr>
              <a:t>Key destinations</a:t>
            </a:r>
            <a:endParaRPr b="1" sz="700">
              <a:solidFill>
                <a:srgbClr val="D9D9D9"/>
              </a:solidFill>
              <a:latin typeface="Quattrocento Sans"/>
              <a:ea typeface="Quattrocento Sans"/>
              <a:cs typeface="Quattrocento Sans"/>
              <a:sym typeface="Quattrocento Sans"/>
            </a:endParaRPr>
          </a:p>
        </p:txBody>
      </p:sp>
      <p:sp>
        <p:nvSpPr>
          <p:cNvPr id="573" name="Google Shape;573;p87"/>
          <p:cNvSpPr txBox="1"/>
          <p:nvPr/>
        </p:nvSpPr>
        <p:spPr>
          <a:xfrm>
            <a:off x="2072750" y="1635450"/>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Quattrocento Sans"/>
                <a:ea typeface="Quattrocento Sans"/>
                <a:cs typeface="Quattrocento Sans"/>
                <a:sym typeface="Quattrocento Sans"/>
              </a:rPr>
              <a:t>A</a:t>
            </a:r>
            <a:endParaRPr b="1" sz="12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200">
              <a:solidFill>
                <a:srgbClr val="FFFFFF"/>
              </a:solidFill>
              <a:latin typeface="Quattrocento Sans"/>
              <a:ea typeface="Quattrocento Sans"/>
              <a:cs typeface="Quattrocento Sans"/>
              <a:sym typeface="Quattrocento Sans"/>
            </a:endParaRPr>
          </a:p>
        </p:txBody>
      </p:sp>
      <p:sp>
        <p:nvSpPr>
          <p:cNvPr id="574" name="Google Shape;574;p87"/>
          <p:cNvSpPr txBox="1"/>
          <p:nvPr/>
        </p:nvSpPr>
        <p:spPr>
          <a:xfrm>
            <a:off x="2841300" y="3442125"/>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CCCCCC"/>
                </a:solidFill>
                <a:latin typeface="Quattrocento Sans"/>
                <a:ea typeface="Quattrocento Sans"/>
                <a:cs typeface="Quattrocento Sans"/>
                <a:sym typeface="Quattrocento Sans"/>
              </a:rPr>
              <a:t>C</a:t>
            </a:r>
            <a:endParaRPr b="1" sz="1200">
              <a:solidFill>
                <a:srgbClr val="CCCCCC"/>
              </a:solidFill>
              <a:latin typeface="Quattrocento Sans"/>
              <a:ea typeface="Quattrocento Sans"/>
              <a:cs typeface="Quattrocento Sans"/>
              <a:sym typeface="Quattrocento Sans"/>
            </a:endParaRPr>
          </a:p>
        </p:txBody>
      </p:sp>
      <p:sp>
        <p:nvSpPr>
          <p:cNvPr id="575" name="Google Shape;575;p87"/>
          <p:cNvSpPr txBox="1"/>
          <p:nvPr/>
        </p:nvSpPr>
        <p:spPr>
          <a:xfrm>
            <a:off x="3467450" y="4310825"/>
            <a:ext cx="660300" cy="2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CCCCCC"/>
                </a:solidFill>
                <a:latin typeface="Quattrocento Sans"/>
                <a:ea typeface="Quattrocento Sans"/>
                <a:cs typeface="Quattrocento Sans"/>
                <a:sym typeface="Quattrocento Sans"/>
              </a:rPr>
              <a:t>D</a:t>
            </a:r>
            <a:endParaRPr b="1" sz="1200">
              <a:solidFill>
                <a:srgbClr val="CCCCCC"/>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200">
              <a:solidFill>
                <a:srgbClr val="CCCCCC"/>
              </a:solidFill>
              <a:latin typeface="Quattrocento Sans"/>
              <a:ea typeface="Quattrocento Sans"/>
              <a:cs typeface="Quattrocento Sans"/>
              <a:sym typeface="Quattrocento Sans"/>
            </a:endParaRPr>
          </a:p>
        </p:txBody>
      </p:sp>
      <p:sp>
        <p:nvSpPr>
          <p:cNvPr id="576" name="Google Shape;576;p87"/>
          <p:cNvSpPr txBox="1"/>
          <p:nvPr/>
        </p:nvSpPr>
        <p:spPr>
          <a:xfrm>
            <a:off x="2438750" y="2614988"/>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CCCCCC"/>
                </a:solidFill>
                <a:latin typeface="Quattrocento Sans"/>
                <a:ea typeface="Quattrocento Sans"/>
                <a:cs typeface="Quattrocento Sans"/>
                <a:sym typeface="Quattrocento Sans"/>
              </a:rPr>
              <a:t>B</a:t>
            </a:r>
            <a:endParaRPr b="1" sz="1200">
              <a:solidFill>
                <a:srgbClr val="CCCCCC"/>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200">
              <a:solidFill>
                <a:srgbClr val="CCCCCC"/>
              </a:solidFill>
              <a:latin typeface="Quattrocento Sans"/>
              <a:ea typeface="Quattrocento Sans"/>
              <a:cs typeface="Quattrocento Sans"/>
              <a:sym typeface="Quattrocento Sans"/>
            </a:endParaRPr>
          </a:p>
        </p:txBody>
      </p:sp>
      <p:sp>
        <p:nvSpPr>
          <p:cNvPr id="577" name="Google Shape;577;p87"/>
          <p:cNvSpPr txBox="1"/>
          <p:nvPr/>
        </p:nvSpPr>
        <p:spPr>
          <a:xfrm>
            <a:off x="246875" y="1125675"/>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CCCCCC"/>
                </a:solidFill>
                <a:latin typeface="Quattrocento Sans"/>
                <a:ea typeface="Quattrocento Sans"/>
                <a:cs typeface="Quattrocento Sans"/>
                <a:sym typeface="Quattrocento Sans"/>
              </a:rPr>
              <a:t>C</a:t>
            </a:r>
            <a:endParaRPr b="1" sz="1200">
              <a:solidFill>
                <a:srgbClr val="CCCCCC"/>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200">
              <a:solidFill>
                <a:srgbClr val="CCCCCC"/>
              </a:solidFill>
              <a:latin typeface="Quattrocento Sans"/>
              <a:ea typeface="Quattrocento Sans"/>
              <a:cs typeface="Quattrocento Sans"/>
              <a:sym typeface="Quattrocento Sans"/>
            </a:endParaRPr>
          </a:p>
        </p:txBody>
      </p:sp>
      <p:sp>
        <p:nvSpPr>
          <p:cNvPr id="578" name="Google Shape;578;p87"/>
          <p:cNvSpPr txBox="1"/>
          <p:nvPr/>
        </p:nvSpPr>
        <p:spPr>
          <a:xfrm>
            <a:off x="757725" y="393175"/>
            <a:ext cx="6603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CCCCCC"/>
                </a:solidFill>
                <a:latin typeface="Quattrocento Sans"/>
                <a:ea typeface="Quattrocento Sans"/>
                <a:cs typeface="Quattrocento Sans"/>
                <a:sym typeface="Quattrocento Sans"/>
              </a:rPr>
              <a:t>C</a:t>
            </a:r>
            <a:endParaRPr b="1" sz="1200">
              <a:solidFill>
                <a:srgbClr val="CCCCCC"/>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200">
              <a:solidFill>
                <a:srgbClr val="CCCCCC"/>
              </a:solidFill>
              <a:latin typeface="Quattrocento Sans"/>
              <a:ea typeface="Quattrocento Sans"/>
              <a:cs typeface="Quattrocento Sans"/>
              <a:sym typeface="Quattrocento Sans"/>
            </a:endParaRPr>
          </a:p>
        </p:txBody>
      </p:sp>
      <p:sp>
        <p:nvSpPr>
          <p:cNvPr id="579" name="Google Shape;579;p87"/>
          <p:cNvSpPr txBox="1"/>
          <p:nvPr/>
        </p:nvSpPr>
        <p:spPr>
          <a:xfrm>
            <a:off x="8689850" y="139800"/>
            <a:ext cx="412500" cy="16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22</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8"/>
          <p:cNvSpPr/>
          <p:nvPr/>
        </p:nvSpPr>
        <p:spPr>
          <a:xfrm>
            <a:off x="4338893" y="2278118"/>
            <a:ext cx="362700" cy="1899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585" name="Google Shape;585;p88"/>
          <p:cNvSpPr txBox="1"/>
          <p:nvPr/>
        </p:nvSpPr>
        <p:spPr>
          <a:xfrm>
            <a:off x="5200199" y="1014850"/>
            <a:ext cx="3303000" cy="439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400"/>
              <a:buFont typeface="Quattrocento Sans"/>
              <a:buNone/>
            </a:pPr>
            <a:r>
              <a:rPr lang="en">
                <a:solidFill>
                  <a:schemeClr val="dk1"/>
                </a:solidFill>
                <a:latin typeface="Quattrocento Sans"/>
                <a:ea typeface="Quattrocento Sans"/>
                <a:cs typeface="Quattrocento Sans"/>
                <a:sym typeface="Quattrocento Sans"/>
              </a:rPr>
              <a:t>The Nikola One and Two have a range of 800 — 1200 km. This is enough to reach the following cities from Fresno:</a:t>
            </a:r>
            <a:endParaRPr b="0" i="0" sz="1400" u="none" cap="none" strike="noStrike">
              <a:solidFill>
                <a:schemeClr val="dk1"/>
              </a:solidFill>
              <a:latin typeface="Quattrocento Sans"/>
              <a:ea typeface="Quattrocento Sans"/>
              <a:cs typeface="Quattrocento Sans"/>
              <a:sym typeface="Quattrocento Sans"/>
            </a:endParaRPr>
          </a:p>
        </p:txBody>
      </p:sp>
      <p:sp>
        <p:nvSpPr>
          <p:cNvPr id="586" name="Google Shape;586;p88"/>
          <p:cNvSpPr txBox="1"/>
          <p:nvPr/>
        </p:nvSpPr>
        <p:spPr>
          <a:xfrm>
            <a:off x="5200209" y="753392"/>
            <a:ext cx="13575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RANGE</a:t>
            </a:r>
            <a:r>
              <a:rPr b="0" i="0" lang="en" sz="900" u="none" cap="none" strike="noStrike">
                <a:solidFill>
                  <a:schemeClr val="accent1"/>
                </a:solidFill>
                <a:latin typeface="Quattrocento Sans"/>
                <a:ea typeface="Quattrocento Sans"/>
                <a:cs typeface="Quattrocento Sans"/>
                <a:sym typeface="Quattrocento Sans"/>
              </a:rPr>
              <a:t> </a:t>
            </a:r>
            <a:endParaRPr sz="1100"/>
          </a:p>
        </p:txBody>
      </p:sp>
      <p:pic>
        <p:nvPicPr>
          <p:cNvPr descr="https://nikolamotor.com/assets/motor/one/nikola_one1-4b71a7087fdca8a69db8c2c66423338ff74557c5936620aa5f40b3530bb8d39d.jpg" id="587" name="Google Shape;587;p88"/>
          <p:cNvPicPr preferRelativeResize="0"/>
          <p:nvPr/>
        </p:nvPicPr>
        <p:blipFill rotWithShape="1">
          <a:blip r:embed="rId3">
            <a:alphaModFix/>
          </a:blip>
          <a:srcRect b="0" l="7173" r="31671" t="0"/>
          <a:stretch/>
        </p:blipFill>
        <p:spPr>
          <a:xfrm>
            <a:off x="198925" y="841200"/>
            <a:ext cx="4373076" cy="3748660"/>
          </a:xfrm>
          <a:prstGeom prst="rect">
            <a:avLst/>
          </a:prstGeom>
          <a:noFill/>
          <a:ln>
            <a:noFill/>
          </a:ln>
        </p:spPr>
      </p:pic>
      <p:sp>
        <p:nvSpPr>
          <p:cNvPr id="588" name="Google Shape;588;p88"/>
          <p:cNvSpPr txBox="1"/>
          <p:nvPr/>
        </p:nvSpPr>
        <p:spPr>
          <a:xfrm>
            <a:off x="6080650" y="4828725"/>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https://nikolamotor.com/one</a:t>
            </a:r>
            <a:endParaRPr sz="800">
              <a:latin typeface="Quattrocento Sans"/>
              <a:ea typeface="Quattrocento Sans"/>
              <a:cs typeface="Quattrocento Sans"/>
              <a:sym typeface="Quattrocento Sans"/>
            </a:endParaRPr>
          </a:p>
        </p:txBody>
      </p:sp>
      <p:graphicFrame>
        <p:nvGraphicFramePr>
          <p:cNvPr id="589" name="Google Shape;589;p88"/>
          <p:cNvGraphicFramePr/>
          <p:nvPr/>
        </p:nvGraphicFramePr>
        <p:xfrm>
          <a:off x="5200200" y="1984050"/>
          <a:ext cx="3000000" cy="3000000"/>
        </p:xfrm>
        <a:graphic>
          <a:graphicData uri="http://schemas.openxmlformats.org/drawingml/2006/table">
            <a:tbl>
              <a:tblPr>
                <a:noFill/>
                <a:tableStyleId>{A700734F-D49B-4685-940D-C343FB6EED7E}</a:tableStyleId>
              </a:tblPr>
              <a:tblGrid>
                <a:gridCol w="1192050"/>
                <a:gridCol w="787200"/>
                <a:gridCol w="517300"/>
                <a:gridCol w="449825"/>
                <a:gridCol w="449825"/>
              </a:tblGrid>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Destination</a:t>
                      </a:r>
                      <a:endParaRPr sz="8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Distance (km)</a:t>
                      </a:r>
                      <a:endParaRPr sz="800">
                        <a:solidFill>
                          <a:srgbClr val="FFFFFF"/>
                        </a:solidFill>
                        <a:latin typeface="Calibri"/>
                        <a:ea typeface="Calibri"/>
                        <a:cs typeface="Calibri"/>
                        <a:sym typeface="Calibri"/>
                      </a:endParaRPr>
                    </a:p>
                  </a:txBody>
                  <a:tcPr marT="91425" marB="91425" marR="28575" marL="28575" anchor="b">
                    <a:solidFill>
                      <a:srgbClr val="F44336"/>
                    </a:solidFill>
                  </a:tcPr>
                </a:tc>
                <a:tc gridSpan="3">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Truck range (km)</a:t>
                      </a:r>
                      <a:endParaRPr sz="800">
                        <a:solidFill>
                          <a:srgbClr val="FFFFFF"/>
                        </a:solidFill>
                        <a:latin typeface="Calibri"/>
                        <a:ea typeface="Calibri"/>
                        <a:cs typeface="Calibri"/>
                        <a:sym typeface="Calibri"/>
                      </a:endParaRPr>
                    </a:p>
                  </a:txBody>
                  <a:tcPr marT="91425" marB="91425" marR="28575" marL="28575" anchor="b">
                    <a:solidFill>
                      <a:srgbClr val="F44336"/>
                    </a:solidFill>
                  </a:tcPr>
                </a:tc>
                <a:tc hMerge="1"/>
                <a:tc hMerge="1"/>
              </a:tr>
              <a:tr h="276525">
                <a:tc>
                  <a:txBody>
                    <a:bodyPr/>
                    <a:lstStyle/>
                    <a:p>
                      <a:pPr indent="0" lvl="0" marL="0" rtl="0" algn="l">
                        <a:spcBef>
                          <a:spcPts val="0"/>
                        </a:spcBef>
                        <a:spcAft>
                          <a:spcPts val="0"/>
                        </a:spcAft>
                        <a:buNone/>
                      </a:pPr>
                      <a:r>
                        <a:t/>
                      </a:r>
                      <a:endParaRPr sz="800"/>
                    </a:p>
                  </a:txBody>
                  <a:tcPr marT="91425" marB="91425" marR="28575" marL="28575" anchor="b">
                    <a:solidFill>
                      <a:srgbClr val="F44336"/>
                    </a:solidFill>
                  </a:tcPr>
                </a:tc>
                <a:tc>
                  <a:txBody>
                    <a:bodyPr/>
                    <a:lstStyle/>
                    <a:p>
                      <a:pPr indent="0" lvl="0" marL="0" rtl="0" algn="l">
                        <a:spcBef>
                          <a:spcPts val="0"/>
                        </a:spcBef>
                        <a:spcAft>
                          <a:spcPts val="0"/>
                        </a:spcAft>
                        <a:buNone/>
                      </a:pPr>
                      <a:r>
                        <a:t/>
                      </a:r>
                      <a:endParaRPr sz="800"/>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800</a:t>
                      </a:r>
                      <a:endParaRPr sz="8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900</a:t>
                      </a:r>
                      <a:endParaRPr sz="8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1000</a:t>
                      </a:r>
                      <a:endParaRPr sz="800">
                        <a:solidFill>
                          <a:srgbClr val="FFFFFF"/>
                        </a:solidFill>
                        <a:latin typeface="Calibri"/>
                        <a:ea typeface="Calibri"/>
                        <a:cs typeface="Calibri"/>
                        <a:sym typeface="Calibri"/>
                      </a:endParaRPr>
                    </a:p>
                  </a:txBody>
                  <a:tcPr marT="91425" marB="91425" marR="28575" marL="28575" anchor="b">
                    <a:solidFill>
                      <a:srgbClr val="F44336"/>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Sacramento</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272</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San Francisco</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299</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San Jose</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288</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Long Beach</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389</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San Diego</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368</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r h="276525">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Las Vegas</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ctr">
                        <a:lnSpc>
                          <a:spcPct val="115000"/>
                        </a:lnSpc>
                        <a:spcBef>
                          <a:spcPts val="0"/>
                        </a:spcBef>
                        <a:spcAft>
                          <a:spcPts val="0"/>
                        </a:spcAft>
                        <a:buNone/>
                      </a:pPr>
                      <a:r>
                        <a:rPr lang="en" sz="800">
                          <a:solidFill>
                            <a:srgbClr val="FFFFFF"/>
                          </a:solidFill>
                          <a:latin typeface="Calibri"/>
                          <a:ea typeface="Calibri"/>
                          <a:cs typeface="Calibri"/>
                          <a:sym typeface="Calibri"/>
                        </a:rPr>
                        <a:t>459</a:t>
                      </a:r>
                      <a:endParaRPr sz="800">
                        <a:solidFill>
                          <a:srgbClr val="FFFFFF"/>
                        </a:solidFill>
                        <a:latin typeface="Calibri"/>
                        <a:ea typeface="Calibri"/>
                        <a:cs typeface="Calibri"/>
                        <a:sym typeface="Calibri"/>
                      </a:endParaRPr>
                    </a:p>
                  </a:txBody>
                  <a:tcPr marT="91425" marB="91425" marR="28575" marL="28575" anchor="b">
                    <a:solidFill>
                      <a:srgbClr val="1D1D1D"/>
                    </a:solidFill>
                  </a:tcPr>
                </a:tc>
                <a:tc>
                  <a:txBody>
                    <a:bodyPr/>
                    <a:lstStyle/>
                    <a:p>
                      <a:pPr indent="0" lvl="0" marL="0" rtl="0" algn="l">
                        <a:spcBef>
                          <a:spcPts val="0"/>
                        </a:spcBef>
                        <a:spcAft>
                          <a:spcPts val="0"/>
                        </a:spcAft>
                        <a:buNone/>
                      </a:pPr>
                      <a:r>
                        <a:t/>
                      </a:r>
                      <a:endParaRPr sz="800"/>
                    </a:p>
                  </a:txBody>
                  <a:tcPr marT="91425" marB="91425" marR="28575" marL="28575" anchor="b">
                    <a:solidFill>
                      <a:srgbClr val="FFAAA5"/>
                    </a:solidFill>
                  </a:tcPr>
                </a:tc>
                <a:tc>
                  <a:txBody>
                    <a:bodyPr/>
                    <a:lstStyle/>
                    <a:p>
                      <a:pPr indent="0" lvl="0" marL="0" rtl="0" algn="l">
                        <a:spcBef>
                          <a:spcPts val="0"/>
                        </a:spcBef>
                        <a:spcAft>
                          <a:spcPts val="0"/>
                        </a:spcAft>
                        <a:buNone/>
                      </a:pPr>
                      <a:r>
                        <a:t/>
                      </a:r>
                      <a:endParaRPr sz="800"/>
                    </a:p>
                  </a:txBody>
                  <a:tcPr marT="91425" marB="91425" marR="28575" marL="28575" anchor="b">
                    <a:solidFill>
                      <a:srgbClr val="FFAAA5"/>
                    </a:solidFill>
                  </a:tcPr>
                </a:tc>
                <a:tc>
                  <a:txBody>
                    <a:bodyPr/>
                    <a:lstStyle/>
                    <a:p>
                      <a:pPr indent="0" lvl="0" marL="0" rtl="0" algn="l">
                        <a:spcBef>
                          <a:spcPts val="0"/>
                        </a:spcBef>
                        <a:spcAft>
                          <a:spcPts val="0"/>
                        </a:spcAft>
                        <a:buNone/>
                      </a:pPr>
                      <a:r>
                        <a:t/>
                      </a:r>
                      <a:endParaRPr sz="800"/>
                    </a:p>
                  </a:txBody>
                  <a:tcPr marT="91425" marB="91425" marR="28575" marL="28575" anchor="b">
                    <a:solidFill>
                      <a:srgbClr val="A8E6CF"/>
                    </a:solidFill>
                  </a:tcPr>
                </a:tc>
              </a:tr>
            </a:tbl>
          </a:graphicData>
        </a:graphic>
      </p:graphicFrame>
      <p:sp>
        <p:nvSpPr>
          <p:cNvPr id="590" name="Google Shape;590;p88"/>
          <p:cNvSpPr/>
          <p:nvPr/>
        </p:nvSpPr>
        <p:spPr>
          <a:xfrm>
            <a:off x="5209725" y="4702000"/>
            <a:ext cx="90900" cy="84300"/>
          </a:xfrm>
          <a:prstGeom prst="rect">
            <a:avLst/>
          </a:prstGeom>
          <a:solidFill>
            <a:srgbClr val="A8E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8"/>
          <p:cNvSpPr txBox="1"/>
          <p:nvPr/>
        </p:nvSpPr>
        <p:spPr>
          <a:xfrm>
            <a:off x="5314963" y="4702000"/>
            <a:ext cx="1338300" cy="8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Within range</a:t>
            </a:r>
            <a:endParaRPr sz="800">
              <a:latin typeface="Quattrocento Sans"/>
              <a:ea typeface="Quattrocento Sans"/>
              <a:cs typeface="Quattrocento Sans"/>
              <a:sym typeface="Quattrocento Sans"/>
            </a:endParaRPr>
          </a:p>
        </p:txBody>
      </p:sp>
      <p:sp>
        <p:nvSpPr>
          <p:cNvPr id="592" name="Google Shape;592;p88"/>
          <p:cNvSpPr/>
          <p:nvPr/>
        </p:nvSpPr>
        <p:spPr>
          <a:xfrm>
            <a:off x="6100325" y="4702000"/>
            <a:ext cx="90900" cy="84300"/>
          </a:xfrm>
          <a:prstGeom prst="rect">
            <a:avLst/>
          </a:prstGeom>
          <a:solidFill>
            <a:srgbClr val="FFA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8"/>
          <p:cNvSpPr txBox="1"/>
          <p:nvPr/>
        </p:nvSpPr>
        <p:spPr>
          <a:xfrm>
            <a:off x="6205563" y="4702000"/>
            <a:ext cx="1338300" cy="8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Out of range</a:t>
            </a:r>
            <a:endParaRPr sz="800">
              <a:latin typeface="Quattrocento Sans"/>
              <a:ea typeface="Quattrocento Sans"/>
              <a:cs typeface="Quattrocento Sans"/>
              <a:sym typeface="Quattrocento Sans"/>
            </a:endParaRPr>
          </a:p>
        </p:txBody>
      </p:sp>
      <p:sp>
        <p:nvSpPr>
          <p:cNvPr id="594" name="Google Shape;594;p88"/>
          <p:cNvSpPr txBox="1"/>
          <p:nvPr/>
        </p:nvSpPr>
        <p:spPr>
          <a:xfrm>
            <a:off x="8777200" y="139800"/>
            <a:ext cx="403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23</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98" name="Shape 598"/>
        <p:cNvGrpSpPr/>
        <p:nvPr/>
      </p:nvGrpSpPr>
      <p:grpSpPr>
        <a:xfrm>
          <a:off x="0" y="0"/>
          <a:ext cx="0" cy="0"/>
          <a:chOff x="0" y="0"/>
          <a:chExt cx="0" cy="0"/>
        </a:xfrm>
      </p:grpSpPr>
      <p:sp>
        <p:nvSpPr>
          <p:cNvPr id="599" name="Google Shape;599;p89"/>
          <p:cNvSpPr/>
          <p:nvPr/>
        </p:nvSpPr>
        <p:spPr>
          <a:xfrm>
            <a:off x="121600" y="205791"/>
            <a:ext cx="7606200" cy="4731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600" name="Google Shape;600;p89"/>
          <p:cNvSpPr txBox="1"/>
          <p:nvPr/>
        </p:nvSpPr>
        <p:spPr>
          <a:xfrm>
            <a:off x="861694" y="2201260"/>
            <a:ext cx="3854400" cy="1156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100">
                <a:solidFill>
                  <a:srgbClr val="F44336"/>
                </a:solidFill>
                <a:latin typeface="Quattrocento Sans"/>
                <a:ea typeface="Quattrocento Sans"/>
                <a:cs typeface="Quattrocento Sans"/>
                <a:sym typeface="Quattrocento Sans"/>
              </a:rPr>
              <a:t>Impact</a:t>
            </a:r>
            <a:endParaRPr b="0" i="0" sz="4100" u="none" cap="none" strike="noStrike">
              <a:solidFill>
                <a:schemeClr val="dk1"/>
              </a:solidFill>
              <a:latin typeface="Quattrocento Sans"/>
              <a:ea typeface="Quattrocento Sans"/>
              <a:cs typeface="Quattrocento Sans"/>
              <a:sym typeface="Quattrocento Sans"/>
            </a:endParaRPr>
          </a:p>
        </p:txBody>
      </p:sp>
      <p:pic>
        <p:nvPicPr>
          <p:cNvPr id="601" name="Google Shape;601;p89"/>
          <p:cNvPicPr preferRelativeResize="0"/>
          <p:nvPr/>
        </p:nvPicPr>
        <p:blipFill>
          <a:blip r:embed="rId3">
            <a:alphaModFix/>
          </a:blip>
          <a:stretch>
            <a:fillRect/>
          </a:stretch>
        </p:blipFill>
        <p:spPr>
          <a:xfrm>
            <a:off x="5145975" y="474612"/>
            <a:ext cx="2796176" cy="4194273"/>
          </a:xfrm>
          <a:prstGeom prst="rect">
            <a:avLst/>
          </a:prstGeom>
          <a:noFill/>
          <a:ln>
            <a:noFill/>
          </a:ln>
        </p:spPr>
      </p:pic>
      <p:sp>
        <p:nvSpPr>
          <p:cNvPr id="602" name="Google Shape;602;p89"/>
          <p:cNvSpPr txBox="1"/>
          <p:nvPr/>
        </p:nvSpPr>
        <p:spPr>
          <a:xfrm>
            <a:off x="8751000" y="139800"/>
            <a:ext cx="3513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Quattrocento Sans"/>
                <a:ea typeface="Quattrocento Sans"/>
                <a:cs typeface="Quattrocento Sans"/>
                <a:sym typeface="Quattrocento Sans"/>
              </a:rPr>
              <a:t>24</a:t>
            </a:r>
            <a:r>
              <a:rPr lang="en" sz="800">
                <a:solidFill>
                  <a:schemeClr val="lt1"/>
                </a:solidFill>
                <a:latin typeface="Quattrocento Sans"/>
                <a:ea typeface="Quattrocento Sans"/>
                <a:cs typeface="Quattrocento Sans"/>
                <a:sym typeface="Quattrocento Sans"/>
              </a:rPr>
              <a:t>.</a:t>
            </a:r>
            <a:endParaRPr sz="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0"/>
          <p:cNvSpPr txBox="1"/>
          <p:nvPr/>
        </p:nvSpPr>
        <p:spPr>
          <a:xfrm>
            <a:off x="1007269" y="558956"/>
            <a:ext cx="13575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Economics</a:t>
            </a:r>
            <a:endParaRPr sz="1100"/>
          </a:p>
        </p:txBody>
      </p:sp>
      <p:sp>
        <p:nvSpPr>
          <p:cNvPr id="608" name="Google Shape;608;p90"/>
          <p:cNvSpPr txBox="1"/>
          <p:nvPr/>
        </p:nvSpPr>
        <p:spPr>
          <a:xfrm>
            <a:off x="968544" y="771163"/>
            <a:ext cx="7129500" cy="45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Quattrocento Sans"/>
              <a:buNone/>
            </a:pPr>
            <a:r>
              <a:rPr lang="en" sz="3300">
                <a:solidFill>
                  <a:schemeClr val="dk1"/>
                </a:solidFill>
                <a:latin typeface="Quattrocento Sans"/>
                <a:ea typeface="Quattrocento Sans"/>
                <a:cs typeface="Quattrocento Sans"/>
                <a:sym typeface="Quattrocento Sans"/>
              </a:rPr>
              <a:t>How much will it </a:t>
            </a:r>
            <a:r>
              <a:rPr lang="en" sz="3300">
                <a:solidFill>
                  <a:schemeClr val="accent1"/>
                </a:solidFill>
                <a:latin typeface="Quattrocento Sans"/>
                <a:ea typeface="Quattrocento Sans"/>
                <a:cs typeface="Quattrocento Sans"/>
                <a:sym typeface="Quattrocento Sans"/>
              </a:rPr>
              <a:t>cost?</a:t>
            </a:r>
            <a:endParaRPr sz="1100">
              <a:solidFill>
                <a:srgbClr val="F1C232"/>
              </a:solidFill>
            </a:endParaRPr>
          </a:p>
        </p:txBody>
      </p:sp>
      <p:sp>
        <p:nvSpPr>
          <p:cNvPr id="609" name="Google Shape;609;p90"/>
          <p:cNvSpPr txBox="1"/>
          <p:nvPr/>
        </p:nvSpPr>
        <p:spPr>
          <a:xfrm>
            <a:off x="6096000" y="1735950"/>
            <a:ext cx="26898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2900">
                <a:solidFill>
                  <a:schemeClr val="dk1"/>
                </a:solidFill>
                <a:latin typeface="Quattrocento Sans"/>
                <a:ea typeface="Quattrocento Sans"/>
                <a:cs typeface="Quattrocento Sans"/>
                <a:sym typeface="Quattrocento Sans"/>
              </a:rPr>
              <a:t>10 kg H</a:t>
            </a:r>
            <a:r>
              <a:rPr baseline="-25000" lang="en" sz="2900">
                <a:solidFill>
                  <a:schemeClr val="dk1"/>
                </a:solidFill>
                <a:latin typeface="Quattrocento Sans"/>
                <a:ea typeface="Quattrocento Sans"/>
                <a:cs typeface="Quattrocento Sans"/>
                <a:sym typeface="Quattrocento Sans"/>
              </a:rPr>
              <a:t>2</a:t>
            </a:r>
            <a:r>
              <a:rPr lang="en" sz="2900">
                <a:solidFill>
                  <a:schemeClr val="dk1"/>
                </a:solidFill>
                <a:latin typeface="Quattrocento Sans"/>
                <a:ea typeface="Quattrocento Sans"/>
                <a:cs typeface="Quattrocento Sans"/>
                <a:sym typeface="Quattrocento Sans"/>
              </a:rPr>
              <a:t>/100km</a:t>
            </a:r>
            <a:endParaRPr sz="2900">
              <a:solidFill>
                <a:schemeClr val="dk1"/>
              </a:solidFill>
            </a:endParaRPr>
          </a:p>
        </p:txBody>
      </p:sp>
      <p:sp>
        <p:nvSpPr>
          <p:cNvPr id="610" name="Google Shape;610;p90"/>
          <p:cNvSpPr txBox="1"/>
          <p:nvPr/>
        </p:nvSpPr>
        <p:spPr>
          <a:xfrm>
            <a:off x="6096002" y="2267185"/>
            <a:ext cx="9489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Consumption rate</a:t>
            </a:r>
            <a:endParaRPr sz="1000">
              <a:solidFill>
                <a:schemeClr val="dk1"/>
              </a:solidFill>
            </a:endParaRPr>
          </a:p>
        </p:txBody>
      </p:sp>
      <p:sp>
        <p:nvSpPr>
          <p:cNvPr id="611" name="Google Shape;611;p90"/>
          <p:cNvSpPr/>
          <p:nvPr/>
        </p:nvSpPr>
        <p:spPr>
          <a:xfrm>
            <a:off x="6096002" y="2561525"/>
            <a:ext cx="94500" cy="1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dk1"/>
              </a:solidFill>
              <a:latin typeface="Quattrocento Sans"/>
              <a:ea typeface="Quattrocento Sans"/>
              <a:cs typeface="Quattrocento Sans"/>
              <a:sym typeface="Quattrocento Sans"/>
            </a:endParaRPr>
          </a:p>
        </p:txBody>
      </p:sp>
      <p:sp>
        <p:nvSpPr>
          <p:cNvPr id="612" name="Google Shape;612;p90"/>
          <p:cNvSpPr txBox="1"/>
          <p:nvPr/>
        </p:nvSpPr>
        <p:spPr>
          <a:xfrm>
            <a:off x="995824" y="1735938"/>
            <a:ext cx="5838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2900">
                <a:solidFill>
                  <a:schemeClr val="dk1"/>
                </a:solidFill>
                <a:latin typeface="Quattrocento Sans"/>
                <a:ea typeface="Quattrocento Sans"/>
                <a:cs typeface="Quattrocento Sans"/>
                <a:sym typeface="Quattrocento Sans"/>
              </a:rPr>
              <a:t>50</a:t>
            </a:r>
            <a:endParaRPr b="0" i="0" sz="2900" u="none" cap="none" strike="noStrike">
              <a:solidFill>
                <a:schemeClr val="dk1"/>
              </a:solidFill>
              <a:latin typeface="Quattrocento Sans"/>
              <a:ea typeface="Quattrocento Sans"/>
              <a:cs typeface="Quattrocento Sans"/>
              <a:sym typeface="Quattrocento Sans"/>
            </a:endParaRPr>
          </a:p>
        </p:txBody>
      </p:sp>
      <p:sp>
        <p:nvSpPr>
          <p:cNvPr id="613" name="Google Shape;613;p90"/>
          <p:cNvSpPr txBox="1"/>
          <p:nvPr/>
        </p:nvSpPr>
        <p:spPr>
          <a:xfrm>
            <a:off x="995826" y="2267175"/>
            <a:ext cx="7599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Trucks</a:t>
            </a:r>
            <a:endParaRPr sz="1000">
              <a:solidFill>
                <a:schemeClr val="dk1"/>
              </a:solidFill>
            </a:endParaRPr>
          </a:p>
        </p:txBody>
      </p:sp>
      <p:sp>
        <p:nvSpPr>
          <p:cNvPr id="614" name="Google Shape;614;p90"/>
          <p:cNvSpPr/>
          <p:nvPr/>
        </p:nvSpPr>
        <p:spPr>
          <a:xfrm>
            <a:off x="995828" y="2565596"/>
            <a:ext cx="135000" cy="1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dk1"/>
              </a:solidFill>
              <a:latin typeface="Quattrocento Sans"/>
              <a:ea typeface="Quattrocento Sans"/>
              <a:cs typeface="Quattrocento Sans"/>
              <a:sym typeface="Quattrocento Sans"/>
            </a:endParaRPr>
          </a:p>
        </p:txBody>
      </p:sp>
      <p:sp>
        <p:nvSpPr>
          <p:cNvPr id="615" name="Google Shape;615;p90"/>
          <p:cNvSpPr txBox="1"/>
          <p:nvPr/>
        </p:nvSpPr>
        <p:spPr>
          <a:xfrm>
            <a:off x="968538" y="3230050"/>
            <a:ext cx="14358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3400">
                <a:solidFill>
                  <a:schemeClr val="accent1"/>
                </a:solidFill>
                <a:latin typeface="Quattrocento Sans"/>
                <a:ea typeface="Quattrocento Sans"/>
                <a:cs typeface="Quattrocento Sans"/>
                <a:sym typeface="Quattrocento Sans"/>
              </a:rPr>
              <a:t>$50M</a:t>
            </a:r>
            <a:endParaRPr b="0" i="0" sz="3400" u="none" cap="none" strike="noStrike">
              <a:solidFill>
                <a:schemeClr val="accent1"/>
              </a:solidFill>
              <a:latin typeface="Quattrocento Sans"/>
              <a:ea typeface="Quattrocento Sans"/>
              <a:cs typeface="Quattrocento Sans"/>
              <a:sym typeface="Quattrocento Sans"/>
            </a:endParaRPr>
          </a:p>
        </p:txBody>
      </p:sp>
      <p:sp>
        <p:nvSpPr>
          <p:cNvPr id="616" name="Google Shape;616;p90"/>
          <p:cNvSpPr txBox="1"/>
          <p:nvPr/>
        </p:nvSpPr>
        <p:spPr>
          <a:xfrm>
            <a:off x="984111" y="3747400"/>
            <a:ext cx="19965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1000">
                <a:solidFill>
                  <a:schemeClr val="dk1"/>
                </a:solidFill>
                <a:latin typeface="Quattrocento Sans"/>
                <a:ea typeface="Quattrocento Sans"/>
                <a:cs typeface="Quattrocento Sans"/>
                <a:sym typeface="Quattrocento Sans"/>
              </a:rPr>
              <a:t>Capex investment for production facility and fuel stations</a:t>
            </a:r>
            <a:endParaRPr sz="1000"/>
          </a:p>
        </p:txBody>
      </p:sp>
      <p:sp>
        <p:nvSpPr>
          <p:cNvPr id="617" name="Google Shape;617;p90"/>
          <p:cNvSpPr/>
          <p:nvPr/>
        </p:nvSpPr>
        <p:spPr>
          <a:xfrm>
            <a:off x="997974" y="4221205"/>
            <a:ext cx="135000" cy="1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18" name="Google Shape;618;p90"/>
          <p:cNvSpPr txBox="1"/>
          <p:nvPr/>
        </p:nvSpPr>
        <p:spPr>
          <a:xfrm>
            <a:off x="3103563" y="1735950"/>
            <a:ext cx="16446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2900">
                <a:solidFill>
                  <a:schemeClr val="dk1"/>
                </a:solidFill>
                <a:latin typeface="Quattrocento Sans"/>
                <a:ea typeface="Quattrocento Sans"/>
                <a:cs typeface="Quattrocento Sans"/>
                <a:sym typeface="Quattrocento Sans"/>
              </a:rPr>
              <a:t>$860/kW</a:t>
            </a:r>
            <a:endParaRPr b="0" i="0" sz="2900" u="none" cap="none" strike="noStrike">
              <a:solidFill>
                <a:schemeClr val="dk1"/>
              </a:solidFill>
              <a:latin typeface="Quattrocento Sans"/>
              <a:ea typeface="Quattrocento Sans"/>
              <a:cs typeface="Quattrocento Sans"/>
              <a:sym typeface="Quattrocento Sans"/>
            </a:endParaRPr>
          </a:p>
        </p:txBody>
      </p:sp>
      <p:sp>
        <p:nvSpPr>
          <p:cNvPr id="619" name="Google Shape;619;p90"/>
          <p:cNvSpPr txBox="1"/>
          <p:nvPr/>
        </p:nvSpPr>
        <p:spPr>
          <a:xfrm>
            <a:off x="3103566" y="2267173"/>
            <a:ext cx="15144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Capex alkaline electrolyser</a:t>
            </a:r>
            <a:endParaRPr sz="1000">
              <a:solidFill>
                <a:schemeClr val="dk1"/>
              </a:solidFill>
            </a:endParaRPr>
          </a:p>
        </p:txBody>
      </p:sp>
      <p:sp>
        <p:nvSpPr>
          <p:cNvPr id="620" name="Google Shape;620;p90"/>
          <p:cNvSpPr/>
          <p:nvPr/>
        </p:nvSpPr>
        <p:spPr>
          <a:xfrm>
            <a:off x="3103566" y="2565596"/>
            <a:ext cx="135000" cy="1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dk1"/>
              </a:solidFill>
              <a:latin typeface="Quattrocento Sans"/>
              <a:ea typeface="Quattrocento Sans"/>
              <a:cs typeface="Quattrocento Sans"/>
              <a:sym typeface="Quattrocento Sans"/>
            </a:endParaRPr>
          </a:p>
        </p:txBody>
      </p:sp>
      <p:sp>
        <p:nvSpPr>
          <p:cNvPr id="621" name="Google Shape;621;p90"/>
          <p:cNvSpPr txBox="1"/>
          <p:nvPr/>
        </p:nvSpPr>
        <p:spPr>
          <a:xfrm>
            <a:off x="6096000" y="4294850"/>
            <a:ext cx="3048000" cy="816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Current status of water electrolysis for energy storage, grid balancing and sector coupling via power-to-gas and power-to-liquids: A review</a:t>
            </a:r>
            <a:r>
              <a:rPr lang="en" sz="800">
                <a:highlight>
                  <a:schemeClr val="lt1"/>
                </a:highlight>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
        <p:nvSpPr>
          <p:cNvPr id="622" name="Google Shape;622;p90"/>
          <p:cNvSpPr txBox="1"/>
          <p:nvPr/>
        </p:nvSpPr>
        <p:spPr>
          <a:xfrm>
            <a:off x="8765550" y="139800"/>
            <a:ext cx="3369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25</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91"/>
          <p:cNvSpPr txBox="1"/>
          <p:nvPr/>
        </p:nvSpPr>
        <p:spPr>
          <a:xfrm>
            <a:off x="1007269" y="558956"/>
            <a:ext cx="1357500" cy="1509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chemeClr val="accent1"/>
              </a:buClr>
              <a:buSzPts val="900"/>
              <a:buFont typeface="Quattrocento Sans"/>
              <a:buNone/>
            </a:pPr>
            <a:r>
              <a:rPr lang="en" sz="900">
                <a:solidFill>
                  <a:schemeClr val="accent1"/>
                </a:solidFill>
                <a:latin typeface="Quattrocento Sans"/>
                <a:ea typeface="Quattrocento Sans"/>
                <a:cs typeface="Quattrocento Sans"/>
                <a:sym typeface="Quattrocento Sans"/>
              </a:rPr>
              <a:t>Economics</a:t>
            </a:r>
            <a:endParaRPr sz="1100"/>
          </a:p>
        </p:txBody>
      </p:sp>
      <p:sp>
        <p:nvSpPr>
          <p:cNvPr id="628" name="Google Shape;628;p91"/>
          <p:cNvSpPr txBox="1"/>
          <p:nvPr/>
        </p:nvSpPr>
        <p:spPr>
          <a:xfrm>
            <a:off x="3398989" y="3095400"/>
            <a:ext cx="18993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b="0" i="0" lang="en" sz="3200" u="none" cap="none" strike="noStrike">
                <a:solidFill>
                  <a:schemeClr val="accent1"/>
                </a:solidFill>
                <a:latin typeface="Quattrocento Sans"/>
                <a:ea typeface="Quattrocento Sans"/>
                <a:cs typeface="Quattrocento Sans"/>
                <a:sym typeface="Quattrocento Sans"/>
              </a:rPr>
              <a:t>$</a:t>
            </a:r>
            <a:r>
              <a:rPr lang="en" sz="3200">
                <a:solidFill>
                  <a:schemeClr val="accent1"/>
                </a:solidFill>
                <a:latin typeface="Quattrocento Sans"/>
                <a:ea typeface="Quattrocento Sans"/>
                <a:cs typeface="Quattrocento Sans"/>
                <a:sym typeface="Quattrocento Sans"/>
              </a:rPr>
              <a:t>42</a:t>
            </a:r>
            <a:r>
              <a:rPr lang="en" sz="3200">
                <a:solidFill>
                  <a:schemeClr val="accent1"/>
                </a:solidFill>
                <a:latin typeface="Quattrocento Sans"/>
                <a:ea typeface="Quattrocento Sans"/>
                <a:cs typeface="Quattrocento Sans"/>
                <a:sym typeface="Quattrocento Sans"/>
              </a:rPr>
              <a:t>6</a:t>
            </a:r>
            <a:r>
              <a:rPr b="0" i="0" lang="en" sz="3200" u="none" cap="none" strike="noStrike">
                <a:solidFill>
                  <a:schemeClr val="accent1"/>
                </a:solidFill>
                <a:latin typeface="Quattrocento Sans"/>
                <a:ea typeface="Quattrocento Sans"/>
                <a:cs typeface="Quattrocento Sans"/>
                <a:sym typeface="Quattrocento Sans"/>
              </a:rPr>
              <a:t>,000</a:t>
            </a:r>
            <a:endParaRPr sz="1300"/>
          </a:p>
        </p:txBody>
      </p:sp>
      <p:sp>
        <p:nvSpPr>
          <p:cNvPr id="629" name="Google Shape;629;p91"/>
          <p:cNvSpPr txBox="1"/>
          <p:nvPr/>
        </p:nvSpPr>
        <p:spPr>
          <a:xfrm>
            <a:off x="3398988" y="3626625"/>
            <a:ext cx="23616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Annual profit distributed between Shell and truck fleet manager.</a:t>
            </a:r>
            <a:endParaRPr sz="800"/>
          </a:p>
        </p:txBody>
      </p:sp>
      <p:sp>
        <p:nvSpPr>
          <p:cNvPr id="630" name="Google Shape;630;p91"/>
          <p:cNvSpPr txBox="1"/>
          <p:nvPr/>
        </p:nvSpPr>
        <p:spPr>
          <a:xfrm>
            <a:off x="5042875" y="1695300"/>
            <a:ext cx="16446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2900">
                <a:solidFill>
                  <a:schemeClr val="dk1"/>
                </a:solidFill>
                <a:latin typeface="Quattrocento Sans"/>
                <a:ea typeface="Quattrocento Sans"/>
                <a:cs typeface="Quattrocento Sans"/>
                <a:sym typeface="Quattrocento Sans"/>
              </a:rPr>
              <a:t>1,00</a:t>
            </a:r>
            <a:r>
              <a:rPr b="0" i="0" lang="en" sz="2900" u="none" cap="none" strike="noStrike">
                <a:solidFill>
                  <a:schemeClr val="dk1"/>
                </a:solidFill>
                <a:latin typeface="Quattrocento Sans"/>
                <a:ea typeface="Quattrocento Sans"/>
                <a:cs typeface="Quattrocento Sans"/>
                <a:sym typeface="Quattrocento Sans"/>
              </a:rPr>
              <a:t>0 km</a:t>
            </a:r>
            <a:endParaRPr sz="1000">
              <a:solidFill>
                <a:schemeClr val="dk1"/>
              </a:solidFill>
            </a:endParaRPr>
          </a:p>
        </p:txBody>
      </p:sp>
      <p:sp>
        <p:nvSpPr>
          <p:cNvPr id="631" name="Google Shape;631;p91"/>
          <p:cNvSpPr txBox="1"/>
          <p:nvPr/>
        </p:nvSpPr>
        <p:spPr>
          <a:xfrm>
            <a:off x="5042882" y="2216823"/>
            <a:ext cx="15144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Truck</a:t>
            </a:r>
            <a:r>
              <a:rPr lang="en" sz="800">
                <a:solidFill>
                  <a:schemeClr val="dk1"/>
                </a:solidFill>
                <a:latin typeface="Quattrocento Sans"/>
                <a:ea typeface="Quattrocento Sans"/>
                <a:cs typeface="Quattrocento Sans"/>
                <a:sym typeface="Quattrocento Sans"/>
              </a:rPr>
              <a:t> Range</a:t>
            </a:r>
            <a:endParaRPr b="0" i="0" sz="800" u="none" cap="none" strike="noStrike">
              <a:solidFill>
                <a:schemeClr val="dk1"/>
              </a:solidFill>
              <a:latin typeface="Quattrocento Sans"/>
              <a:ea typeface="Quattrocento Sans"/>
              <a:cs typeface="Quattrocento Sans"/>
              <a:sym typeface="Quattrocento Sans"/>
            </a:endParaRPr>
          </a:p>
        </p:txBody>
      </p:sp>
      <p:sp>
        <p:nvSpPr>
          <p:cNvPr id="632" name="Google Shape;632;p91"/>
          <p:cNvSpPr txBox="1"/>
          <p:nvPr/>
        </p:nvSpPr>
        <p:spPr>
          <a:xfrm>
            <a:off x="1925175" y="1685600"/>
            <a:ext cx="1899300" cy="4680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accent1"/>
              </a:buClr>
              <a:buSzPts val="3000"/>
              <a:buFont typeface="Quattrocento Sans"/>
              <a:buNone/>
            </a:pPr>
            <a:r>
              <a:rPr lang="en" sz="2900">
                <a:solidFill>
                  <a:schemeClr val="dk1"/>
                </a:solidFill>
                <a:latin typeface="Quattrocento Sans"/>
                <a:ea typeface="Quattrocento Sans"/>
                <a:cs typeface="Quattrocento Sans"/>
                <a:sym typeface="Quattrocento Sans"/>
              </a:rPr>
              <a:t>$1 /kg H</a:t>
            </a:r>
            <a:r>
              <a:rPr baseline="-25000" lang="en" sz="2900">
                <a:solidFill>
                  <a:schemeClr val="dk1"/>
                </a:solidFill>
                <a:latin typeface="Quattrocento Sans"/>
                <a:ea typeface="Quattrocento Sans"/>
                <a:cs typeface="Quattrocento Sans"/>
                <a:sym typeface="Quattrocento Sans"/>
              </a:rPr>
              <a:t>2</a:t>
            </a:r>
            <a:endParaRPr b="0" baseline="-25000" i="0" sz="2900" u="none" cap="none" strike="noStrike">
              <a:solidFill>
                <a:schemeClr val="dk1"/>
              </a:solidFill>
              <a:latin typeface="Quattrocento Sans"/>
              <a:ea typeface="Quattrocento Sans"/>
              <a:cs typeface="Quattrocento Sans"/>
              <a:sym typeface="Quattrocento Sans"/>
            </a:endParaRPr>
          </a:p>
        </p:txBody>
      </p:sp>
      <p:sp>
        <p:nvSpPr>
          <p:cNvPr id="633" name="Google Shape;633;p91"/>
          <p:cNvSpPr txBox="1"/>
          <p:nvPr/>
        </p:nvSpPr>
        <p:spPr>
          <a:xfrm>
            <a:off x="1925175" y="2216825"/>
            <a:ext cx="2085000" cy="150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900"/>
              <a:buFont typeface="Quattrocento Sans"/>
              <a:buNone/>
            </a:pPr>
            <a:r>
              <a:rPr lang="en" sz="800">
                <a:solidFill>
                  <a:schemeClr val="dk1"/>
                </a:solidFill>
                <a:latin typeface="Quattrocento Sans"/>
                <a:ea typeface="Quattrocento Sans"/>
                <a:cs typeface="Quattrocento Sans"/>
                <a:sym typeface="Quattrocento Sans"/>
              </a:rPr>
              <a:t>Saved by novel hydrogen distribution model centered at Fresno.</a:t>
            </a:r>
            <a:endParaRPr sz="1000"/>
          </a:p>
        </p:txBody>
      </p:sp>
      <p:sp>
        <p:nvSpPr>
          <p:cNvPr id="634" name="Google Shape;634;p91"/>
          <p:cNvSpPr txBox="1"/>
          <p:nvPr/>
        </p:nvSpPr>
        <p:spPr>
          <a:xfrm>
            <a:off x="968544" y="771163"/>
            <a:ext cx="7129500" cy="456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300"/>
              <a:buFont typeface="Quattrocento Sans"/>
              <a:buNone/>
            </a:pPr>
            <a:r>
              <a:rPr lang="en" sz="3300">
                <a:solidFill>
                  <a:schemeClr val="dk1"/>
                </a:solidFill>
                <a:latin typeface="Quattrocento Sans"/>
                <a:ea typeface="Quattrocento Sans"/>
                <a:cs typeface="Quattrocento Sans"/>
                <a:sym typeface="Quattrocento Sans"/>
              </a:rPr>
              <a:t>How much will it </a:t>
            </a:r>
            <a:r>
              <a:rPr lang="en" sz="3300">
                <a:solidFill>
                  <a:schemeClr val="accent1"/>
                </a:solidFill>
                <a:latin typeface="Quattrocento Sans"/>
                <a:ea typeface="Quattrocento Sans"/>
                <a:cs typeface="Quattrocento Sans"/>
                <a:sym typeface="Quattrocento Sans"/>
              </a:rPr>
              <a:t>save </a:t>
            </a:r>
            <a:r>
              <a:rPr lang="en" sz="3300">
                <a:solidFill>
                  <a:schemeClr val="dk1"/>
                </a:solidFill>
                <a:latin typeface="Quattrocento Sans"/>
                <a:ea typeface="Quattrocento Sans"/>
                <a:cs typeface="Quattrocento Sans"/>
                <a:sym typeface="Quattrocento Sans"/>
              </a:rPr>
              <a:t>in transport?</a:t>
            </a:r>
            <a:r>
              <a:rPr lang="en" sz="3300">
                <a:solidFill>
                  <a:schemeClr val="accent1"/>
                </a:solidFill>
                <a:latin typeface="Quattrocento Sans"/>
                <a:ea typeface="Quattrocento Sans"/>
                <a:cs typeface="Quattrocento Sans"/>
                <a:sym typeface="Quattrocento Sans"/>
              </a:rPr>
              <a:t> </a:t>
            </a:r>
            <a:endParaRPr sz="1100">
              <a:solidFill>
                <a:srgbClr val="F1C232"/>
              </a:solidFill>
            </a:endParaRPr>
          </a:p>
        </p:txBody>
      </p:sp>
      <p:sp>
        <p:nvSpPr>
          <p:cNvPr id="635" name="Google Shape;635;p91"/>
          <p:cNvSpPr/>
          <p:nvPr/>
        </p:nvSpPr>
        <p:spPr>
          <a:xfrm>
            <a:off x="3398123" y="3967959"/>
            <a:ext cx="135000" cy="1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600">
              <a:solidFill>
                <a:schemeClr val="lt1"/>
              </a:solidFill>
              <a:latin typeface="Quattrocento Sans"/>
              <a:ea typeface="Quattrocento Sans"/>
              <a:cs typeface="Quattrocento Sans"/>
              <a:sym typeface="Quattrocento Sans"/>
            </a:endParaRPr>
          </a:p>
        </p:txBody>
      </p:sp>
      <p:sp>
        <p:nvSpPr>
          <p:cNvPr id="636" name="Google Shape;636;p91"/>
          <p:cNvSpPr/>
          <p:nvPr/>
        </p:nvSpPr>
        <p:spPr>
          <a:xfrm>
            <a:off x="5042882" y="2630555"/>
            <a:ext cx="135000" cy="1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637" name="Google Shape;637;p91"/>
          <p:cNvSpPr/>
          <p:nvPr/>
        </p:nvSpPr>
        <p:spPr>
          <a:xfrm>
            <a:off x="1925175" y="2622451"/>
            <a:ext cx="135000" cy="1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Quattrocento Sans"/>
              <a:ea typeface="Quattrocento Sans"/>
              <a:cs typeface="Quattrocento Sans"/>
              <a:sym typeface="Quattrocento Sans"/>
            </a:endParaRPr>
          </a:p>
        </p:txBody>
      </p:sp>
      <p:sp>
        <p:nvSpPr>
          <p:cNvPr id="638" name="Google Shape;638;p91"/>
          <p:cNvSpPr txBox="1"/>
          <p:nvPr/>
        </p:nvSpPr>
        <p:spPr>
          <a:xfrm>
            <a:off x="6102525" y="4858825"/>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Path to hydrogen competitiveness: A cost perspective</a:t>
            </a:r>
            <a:endParaRPr sz="1100">
              <a:latin typeface="Quattrocento Sans"/>
              <a:ea typeface="Quattrocento Sans"/>
              <a:cs typeface="Quattrocento Sans"/>
              <a:sym typeface="Quattrocento Sans"/>
            </a:endParaRPr>
          </a:p>
        </p:txBody>
      </p:sp>
      <p:sp>
        <p:nvSpPr>
          <p:cNvPr id="639" name="Google Shape;639;p91"/>
          <p:cNvSpPr txBox="1"/>
          <p:nvPr/>
        </p:nvSpPr>
        <p:spPr>
          <a:xfrm>
            <a:off x="8778525" y="139800"/>
            <a:ext cx="3240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26.</a:t>
            </a:r>
            <a:endParaRPr sz="800">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2"/>
          <p:cNvSpPr txBox="1"/>
          <p:nvPr/>
        </p:nvSpPr>
        <p:spPr>
          <a:xfrm>
            <a:off x="500325" y="1368900"/>
            <a:ext cx="3465900" cy="14643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2400">
                <a:solidFill>
                  <a:schemeClr val="dk1"/>
                </a:solidFill>
                <a:latin typeface="Quattrocento Sans"/>
                <a:ea typeface="Quattrocento Sans"/>
                <a:cs typeface="Quattrocento Sans"/>
                <a:sym typeface="Quattrocento Sans"/>
              </a:rPr>
              <a:t>A new technology</a:t>
            </a:r>
            <a:r>
              <a:rPr lang="en" sz="2400">
                <a:solidFill>
                  <a:schemeClr val="dk1"/>
                </a:solidFill>
                <a:latin typeface="Quattrocento Sans"/>
                <a:ea typeface="Quattrocento Sans"/>
                <a:cs typeface="Quattrocento Sans"/>
                <a:sym typeface="Quattrocento Sans"/>
              </a:rPr>
              <a:t> </a:t>
            </a:r>
            <a:r>
              <a:rPr lang="en" sz="2400">
                <a:solidFill>
                  <a:schemeClr val="accent1"/>
                </a:solidFill>
                <a:latin typeface="Quattrocento Sans"/>
                <a:ea typeface="Quattrocento Sans"/>
                <a:cs typeface="Quattrocento Sans"/>
                <a:sym typeface="Quattrocento Sans"/>
              </a:rPr>
              <a:t>without job loss</a:t>
            </a:r>
            <a:r>
              <a:rPr lang="en" sz="2400">
                <a:solidFill>
                  <a:schemeClr val="dk1"/>
                </a:solidFill>
                <a:latin typeface="Quattrocento Sans"/>
                <a:ea typeface="Quattrocento Sans"/>
                <a:cs typeface="Quattrocento Sans"/>
                <a:sym typeface="Quattrocento Sans"/>
              </a:rPr>
              <a:t>. </a:t>
            </a:r>
            <a:endParaRPr sz="2400">
              <a:solidFill>
                <a:schemeClr val="accent1"/>
              </a:solidFill>
              <a:latin typeface="Quattrocento Sans"/>
              <a:ea typeface="Quattrocento Sans"/>
              <a:cs typeface="Quattrocento Sans"/>
              <a:sym typeface="Quattrocento Sans"/>
            </a:endParaRPr>
          </a:p>
          <a:p>
            <a:pPr indent="0" lvl="0" marL="0" rtl="0" algn="l">
              <a:lnSpc>
                <a:spcPct val="110000"/>
              </a:lnSpc>
              <a:spcBef>
                <a:spcPts val="0"/>
              </a:spcBef>
              <a:spcAft>
                <a:spcPts val="0"/>
              </a:spcAft>
              <a:buNone/>
            </a:pPr>
            <a:r>
              <a:t/>
            </a:r>
            <a:endParaRPr sz="1100"/>
          </a:p>
        </p:txBody>
      </p:sp>
      <p:sp>
        <p:nvSpPr>
          <p:cNvPr id="645" name="Google Shape;645;p92"/>
          <p:cNvSpPr txBox="1"/>
          <p:nvPr/>
        </p:nvSpPr>
        <p:spPr>
          <a:xfrm>
            <a:off x="500325" y="2609650"/>
            <a:ext cx="3797100" cy="1464300"/>
          </a:xfrm>
          <a:prstGeom prst="rect">
            <a:avLst/>
          </a:prstGeom>
          <a:noFill/>
          <a:ln>
            <a:noFill/>
          </a:ln>
        </p:spPr>
        <p:txBody>
          <a:bodyPr anchorCtr="0" anchor="t" bIns="91425" lIns="91425" spcFirstLastPara="1" rIns="91425" wrap="square" tIns="91425">
            <a:noAutofit/>
          </a:bodyPr>
          <a:lstStyle/>
          <a:p>
            <a:pPr indent="-298450" lvl="0" marL="457200" rtl="0" algn="l">
              <a:lnSpc>
                <a:spcPct val="110000"/>
              </a:lnSpc>
              <a:spcBef>
                <a:spcPts val="0"/>
              </a:spcBef>
              <a:spcAft>
                <a:spcPts val="0"/>
              </a:spcAft>
              <a:buClr>
                <a:schemeClr val="dk1"/>
              </a:buClr>
              <a:buSzPts val="1100"/>
              <a:buFont typeface="Quattrocento Sans"/>
              <a:buChar char="■"/>
            </a:pPr>
            <a:r>
              <a:rPr lang="en" sz="1100">
                <a:solidFill>
                  <a:schemeClr val="dk1"/>
                </a:solidFill>
                <a:latin typeface="Quattrocento Sans"/>
                <a:ea typeface="Quattrocento Sans"/>
                <a:cs typeface="Quattrocento Sans"/>
                <a:sym typeface="Quattrocento Sans"/>
              </a:rPr>
              <a:t>Production facility and refueling stations to build </a:t>
            </a:r>
            <a:endParaRPr sz="1100">
              <a:solidFill>
                <a:schemeClr val="dk1"/>
              </a:solidFill>
              <a:latin typeface="Quattrocento Sans"/>
              <a:ea typeface="Quattrocento Sans"/>
              <a:cs typeface="Quattrocento Sans"/>
              <a:sym typeface="Quattrocento Sans"/>
            </a:endParaRPr>
          </a:p>
          <a:p>
            <a:pPr indent="-298450" lvl="0" marL="457200" rtl="0" algn="l">
              <a:lnSpc>
                <a:spcPct val="110000"/>
              </a:lnSpc>
              <a:spcBef>
                <a:spcPts val="0"/>
              </a:spcBef>
              <a:spcAft>
                <a:spcPts val="0"/>
              </a:spcAft>
              <a:buClr>
                <a:schemeClr val="dk1"/>
              </a:buClr>
              <a:buSzPts val="1100"/>
              <a:buFont typeface="Quattrocento Sans"/>
              <a:buChar char="■"/>
            </a:pPr>
            <a:r>
              <a:rPr lang="en" sz="1100">
                <a:solidFill>
                  <a:schemeClr val="dk1"/>
                </a:solidFill>
                <a:latin typeface="Quattrocento Sans"/>
                <a:ea typeface="Quattrocento Sans"/>
                <a:cs typeface="Quattrocento Sans"/>
                <a:sym typeface="Quattrocento Sans"/>
              </a:rPr>
              <a:t>Production facility to operate </a:t>
            </a:r>
            <a:endParaRPr sz="1100">
              <a:solidFill>
                <a:schemeClr val="dk1"/>
              </a:solidFill>
              <a:latin typeface="Quattrocento Sans"/>
              <a:ea typeface="Quattrocento Sans"/>
              <a:cs typeface="Quattrocento Sans"/>
              <a:sym typeface="Quattrocento Sans"/>
            </a:endParaRPr>
          </a:p>
          <a:p>
            <a:pPr indent="-298450" lvl="0" marL="457200" rtl="0" algn="l">
              <a:lnSpc>
                <a:spcPct val="110000"/>
              </a:lnSpc>
              <a:spcBef>
                <a:spcPts val="0"/>
              </a:spcBef>
              <a:spcAft>
                <a:spcPts val="0"/>
              </a:spcAft>
              <a:buClr>
                <a:schemeClr val="dk1"/>
              </a:buClr>
              <a:buSzPts val="1100"/>
              <a:buFont typeface="Quattrocento Sans"/>
              <a:buChar char="■"/>
            </a:pPr>
            <a:r>
              <a:rPr lang="en" sz="1100">
                <a:solidFill>
                  <a:schemeClr val="dk1"/>
                </a:solidFill>
                <a:latin typeface="Quattrocento Sans"/>
                <a:ea typeface="Quattrocento Sans"/>
                <a:cs typeface="Quattrocento Sans"/>
                <a:sym typeface="Quattrocento Sans"/>
              </a:rPr>
              <a:t>Software development in California</a:t>
            </a:r>
            <a:endParaRPr sz="1100">
              <a:solidFill>
                <a:schemeClr val="accent1"/>
              </a:solidFill>
              <a:latin typeface="Quattrocento Sans"/>
              <a:ea typeface="Quattrocento Sans"/>
              <a:cs typeface="Quattrocento Sans"/>
              <a:sym typeface="Quattrocento Sans"/>
            </a:endParaRPr>
          </a:p>
          <a:p>
            <a:pPr indent="0" lvl="0" marL="0" rtl="0" algn="l">
              <a:lnSpc>
                <a:spcPct val="110000"/>
              </a:lnSpc>
              <a:spcBef>
                <a:spcPts val="0"/>
              </a:spcBef>
              <a:spcAft>
                <a:spcPts val="0"/>
              </a:spcAft>
              <a:buNone/>
            </a:pPr>
            <a:r>
              <a:t/>
            </a:r>
            <a:endParaRPr sz="900"/>
          </a:p>
        </p:txBody>
      </p:sp>
      <p:pic>
        <p:nvPicPr>
          <p:cNvPr id="646" name="Google Shape;646;p92"/>
          <p:cNvPicPr preferRelativeResize="0"/>
          <p:nvPr/>
        </p:nvPicPr>
        <p:blipFill>
          <a:blip r:embed="rId3">
            <a:alphaModFix/>
          </a:blip>
          <a:stretch>
            <a:fillRect/>
          </a:stretch>
        </p:blipFill>
        <p:spPr>
          <a:xfrm>
            <a:off x="4617073" y="1177575"/>
            <a:ext cx="4429724" cy="2582550"/>
          </a:xfrm>
          <a:prstGeom prst="rect">
            <a:avLst/>
          </a:prstGeom>
          <a:noFill/>
          <a:ln>
            <a:noFill/>
          </a:ln>
        </p:spPr>
      </p:pic>
      <p:sp>
        <p:nvSpPr>
          <p:cNvPr id="647" name="Google Shape;647;p92"/>
          <p:cNvSpPr txBox="1"/>
          <p:nvPr/>
        </p:nvSpPr>
        <p:spPr>
          <a:xfrm>
            <a:off x="8782850" y="139800"/>
            <a:ext cx="3195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27</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grpSp>
        <p:nvGrpSpPr>
          <p:cNvPr id="652" name="Google Shape;652;p93"/>
          <p:cNvGrpSpPr/>
          <p:nvPr/>
        </p:nvGrpSpPr>
        <p:grpSpPr>
          <a:xfrm>
            <a:off x="118872" y="2352525"/>
            <a:ext cx="1461674" cy="1400225"/>
            <a:chOff x="1234669" y="2695025"/>
            <a:chExt cx="1545600" cy="1400225"/>
          </a:xfrm>
        </p:grpSpPr>
        <p:sp>
          <p:nvSpPr>
            <p:cNvPr id="653" name="Google Shape;653;p93"/>
            <p:cNvSpPr txBox="1"/>
            <p:nvPr/>
          </p:nvSpPr>
          <p:spPr>
            <a:xfrm>
              <a:off x="1235826" y="2695025"/>
              <a:ext cx="1505100" cy="7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Construct distribution center and peripheral refueling stations.</a:t>
              </a:r>
              <a:endParaRPr b="1" sz="1000">
                <a:latin typeface="Quattrocento Sans"/>
                <a:ea typeface="Quattrocento Sans"/>
                <a:cs typeface="Quattrocento Sans"/>
                <a:sym typeface="Quattrocento Sans"/>
              </a:endParaRPr>
            </a:p>
          </p:txBody>
        </p:sp>
        <p:sp>
          <p:nvSpPr>
            <p:cNvPr id="654" name="Google Shape;654;p93"/>
            <p:cNvSpPr txBox="1"/>
            <p:nvPr/>
          </p:nvSpPr>
          <p:spPr>
            <a:xfrm>
              <a:off x="1234669" y="3357850"/>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latin typeface="Quattrocento Sans"/>
                  <a:ea typeface="Quattrocento Sans"/>
                  <a:cs typeface="Quattrocento Sans"/>
                  <a:sym typeface="Quattrocento Sans"/>
                </a:rPr>
                <a:t>R</a:t>
              </a:r>
              <a:r>
                <a:rPr lang="en" sz="800">
                  <a:latin typeface="Quattrocento Sans"/>
                  <a:ea typeface="Quattrocento Sans"/>
                  <a:cs typeface="Quattrocento Sans"/>
                  <a:sym typeface="Quattrocento Sans"/>
                </a:rPr>
                <a:t>etrofit existing diesel trucks to use Internal </a:t>
              </a:r>
              <a:r>
                <a:rPr lang="en" sz="800">
                  <a:latin typeface="Quattrocento Sans"/>
                  <a:ea typeface="Quattrocento Sans"/>
                  <a:cs typeface="Quattrocento Sans"/>
                  <a:sym typeface="Quattrocento Sans"/>
                </a:rPr>
                <a:t>Combustion</a:t>
              </a:r>
              <a:r>
                <a:rPr lang="en" sz="800">
                  <a:latin typeface="Quattrocento Sans"/>
                  <a:ea typeface="Quattrocento Sans"/>
                  <a:cs typeface="Quattrocento Sans"/>
                  <a:sym typeface="Quattrocento Sans"/>
                </a:rPr>
                <a:t> Assistance.</a:t>
              </a:r>
              <a:endParaRPr sz="800">
                <a:latin typeface="Quattrocento Sans"/>
                <a:ea typeface="Quattrocento Sans"/>
                <a:cs typeface="Quattrocento Sans"/>
                <a:sym typeface="Quattrocento Sans"/>
              </a:endParaRPr>
            </a:p>
          </p:txBody>
        </p:sp>
      </p:grpSp>
      <p:grpSp>
        <p:nvGrpSpPr>
          <p:cNvPr id="655" name="Google Shape;655;p93"/>
          <p:cNvGrpSpPr/>
          <p:nvPr/>
        </p:nvGrpSpPr>
        <p:grpSpPr>
          <a:xfrm>
            <a:off x="1593133" y="1964117"/>
            <a:ext cx="1425717" cy="297224"/>
            <a:chOff x="1083025" y="2306625"/>
            <a:chExt cx="1834900" cy="297224"/>
          </a:xfrm>
        </p:grpSpPr>
        <p:sp>
          <p:nvSpPr>
            <p:cNvPr id="656" name="Google Shape;656;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57" name="Google Shape;657;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93"/>
          <p:cNvSpPr txBox="1"/>
          <p:nvPr/>
        </p:nvSpPr>
        <p:spPr>
          <a:xfrm>
            <a:off x="398125" y="998325"/>
            <a:ext cx="2479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entury Gothic"/>
                <a:ea typeface="Century Gothic"/>
                <a:cs typeface="Century Gothic"/>
                <a:sym typeface="Century Gothic"/>
              </a:rPr>
              <a:t>Roadmap</a:t>
            </a:r>
            <a:endParaRPr b="1" sz="2400">
              <a:solidFill>
                <a:schemeClr val="dk1"/>
              </a:solidFill>
              <a:latin typeface="Century Gothic"/>
              <a:ea typeface="Century Gothic"/>
              <a:cs typeface="Century Gothic"/>
              <a:sym typeface="Century Gothic"/>
            </a:endParaRPr>
          </a:p>
        </p:txBody>
      </p:sp>
      <p:grpSp>
        <p:nvGrpSpPr>
          <p:cNvPr id="659" name="Google Shape;659;p93"/>
          <p:cNvGrpSpPr/>
          <p:nvPr/>
        </p:nvGrpSpPr>
        <p:grpSpPr>
          <a:xfrm>
            <a:off x="1563624" y="2352525"/>
            <a:ext cx="1461674" cy="1402395"/>
            <a:chOff x="1235763" y="2695025"/>
            <a:chExt cx="1545600" cy="1402395"/>
          </a:xfrm>
        </p:grpSpPr>
        <p:sp>
          <p:nvSpPr>
            <p:cNvPr id="660" name="Google Shape;660;p93"/>
            <p:cNvSpPr txBox="1"/>
            <p:nvPr/>
          </p:nvSpPr>
          <p:spPr>
            <a:xfrm>
              <a:off x="1235826" y="2695025"/>
              <a:ext cx="15051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Establish capacity of fifty trucks.</a:t>
              </a:r>
              <a:endParaRPr b="1" sz="1000">
                <a:latin typeface="Quattrocento Sans"/>
                <a:ea typeface="Quattrocento Sans"/>
                <a:cs typeface="Quattrocento Sans"/>
                <a:sym typeface="Quattrocento Sans"/>
              </a:endParaRPr>
            </a:p>
          </p:txBody>
        </p:sp>
        <p:sp>
          <p:nvSpPr>
            <p:cNvPr id="661" name="Google Shape;661;p93"/>
            <p:cNvSpPr txBox="1"/>
            <p:nvPr/>
          </p:nvSpPr>
          <p:spPr>
            <a:xfrm>
              <a:off x="1235763" y="3360020"/>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latin typeface="Quattrocento Sans"/>
                  <a:ea typeface="Quattrocento Sans"/>
                  <a:cs typeface="Quattrocento Sans"/>
                  <a:sym typeface="Quattrocento Sans"/>
                </a:rPr>
                <a:t>An initial fleet of heavy-duty trucks will test the system within a limited range.</a:t>
              </a:r>
              <a:endParaRPr sz="800">
                <a:latin typeface="Quattrocento Sans"/>
                <a:ea typeface="Quattrocento Sans"/>
                <a:cs typeface="Quattrocento Sans"/>
                <a:sym typeface="Quattrocento Sans"/>
              </a:endParaRPr>
            </a:p>
          </p:txBody>
        </p:sp>
      </p:grpSp>
      <p:grpSp>
        <p:nvGrpSpPr>
          <p:cNvPr id="662" name="Google Shape;662;p93"/>
          <p:cNvGrpSpPr/>
          <p:nvPr/>
        </p:nvGrpSpPr>
        <p:grpSpPr>
          <a:xfrm>
            <a:off x="4614330" y="2350008"/>
            <a:ext cx="1461674" cy="1404912"/>
            <a:chOff x="612926" y="2692508"/>
            <a:chExt cx="1545600" cy="1404912"/>
          </a:xfrm>
        </p:grpSpPr>
        <p:sp>
          <p:nvSpPr>
            <p:cNvPr id="663" name="Google Shape;663;p93"/>
            <p:cNvSpPr txBox="1"/>
            <p:nvPr/>
          </p:nvSpPr>
          <p:spPr>
            <a:xfrm>
              <a:off x="612928" y="2692508"/>
              <a:ext cx="15051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Expand refueling network.</a:t>
              </a:r>
              <a:endParaRPr b="1" sz="1000">
                <a:latin typeface="Quattrocento Sans"/>
                <a:ea typeface="Quattrocento Sans"/>
                <a:cs typeface="Quattrocento Sans"/>
                <a:sym typeface="Quattrocento Sans"/>
              </a:endParaRPr>
            </a:p>
          </p:txBody>
        </p:sp>
        <p:sp>
          <p:nvSpPr>
            <p:cNvPr id="664" name="Google Shape;664;p93"/>
            <p:cNvSpPr txBox="1"/>
            <p:nvPr/>
          </p:nvSpPr>
          <p:spPr>
            <a:xfrm>
              <a:off x="612926" y="3360020"/>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latin typeface="Quattrocento Sans"/>
                  <a:ea typeface="Quattrocento Sans"/>
                  <a:cs typeface="Quattrocento Sans"/>
                  <a:sym typeface="Quattrocento Sans"/>
                </a:rPr>
                <a:t>C</a:t>
              </a:r>
              <a:r>
                <a:rPr lang="en" sz="800">
                  <a:latin typeface="Quattrocento Sans"/>
                  <a:ea typeface="Quattrocento Sans"/>
                  <a:cs typeface="Quattrocento Sans"/>
                  <a:sym typeface="Quattrocento Sans"/>
                </a:rPr>
                <a:t>onstruct additional refueling stations and distribution centers to support larger fleets.</a:t>
              </a:r>
              <a:endParaRPr sz="800">
                <a:latin typeface="Quattrocento Sans"/>
                <a:ea typeface="Quattrocento Sans"/>
                <a:cs typeface="Quattrocento Sans"/>
                <a:sym typeface="Quattrocento Sans"/>
              </a:endParaRPr>
            </a:p>
          </p:txBody>
        </p:sp>
      </p:grpSp>
      <p:grpSp>
        <p:nvGrpSpPr>
          <p:cNvPr id="665" name="Google Shape;665;p93"/>
          <p:cNvGrpSpPr/>
          <p:nvPr/>
        </p:nvGrpSpPr>
        <p:grpSpPr>
          <a:xfrm>
            <a:off x="7680960" y="2352537"/>
            <a:ext cx="1461674" cy="1402383"/>
            <a:chOff x="526319" y="2695037"/>
            <a:chExt cx="1545600" cy="1402383"/>
          </a:xfrm>
        </p:grpSpPr>
        <p:sp>
          <p:nvSpPr>
            <p:cNvPr id="666" name="Google Shape;666;p93"/>
            <p:cNvSpPr txBox="1"/>
            <p:nvPr/>
          </p:nvSpPr>
          <p:spPr>
            <a:xfrm>
              <a:off x="529656" y="2695037"/>
              <a:ext cx="1505100" cy="5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Expand the system</a:t>
              </a:r>
              <a:endParaRPr b="1" sz="1000">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b="1" sz="1000">
                <a:latin typeface="Quattrocento Sans"/>
                <a:ea typeface="Quattrocento Sans"/>
                <a:cs typeface="Quattrocento Sans"/>
                <a:sym typeface="Quattrocento Sans"/>
              </a:endParaRPr>
            </a:p>
          </p:txBody>
        </p:sp>
        <p:sp>
          <p:nvSpPr>
            <p:cNvPr id="667" name="Google Shape;667;p93"/>
            <p:cNvSpPr txBox="1"/>
            <p:nvPr/>
          </p:nvSpPr>
          <p:spPr>
            <a:xfrm>
              <a:off x="526319" y="3360020"/>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Quattrocento Sans"/>
                  <a:ea typeface="Quattrocento Sans"/>
                  <a:cs typeface="Quattrocento Sans"/>
                  <a:sym typeface="Quattrocento Sans"/>
                </a:rPr>
                <a:t>Consider other projects such as storing H</a:t>
              </a:r>
              <a:r>
                <a:rPr baseline="-25000" lang="en" sz="800">
                  <a:latin typeface="Quattrocento Sans"/>
                  <a:ea typeface="Quattrocento Sans"/>
                  <a:cs typeface="Quattrocento Sans"/>
                  <a:sym typeface="Quattrocento Sans"/>
                </a:rPr>
                <a:t>2</a:t>
              </a:r>
              <a:r>
                <a:rPr lang="en" sz="800">
                  <a:latin typeface="Quattrocento Sans"/>
                  <a:ea typeface="Quattrocento Sans"/>
                  <a:cs typeface="Quattrocento Sans"/>
                  <a:sym typeface="Quattrocento Sans"/>
                </a:rPr>
                <a:t> in the salt dome discovered in Delta, Utah.</a:t>
              </a:r>
              <a:endParaRPr sz="800">
                <a:latin typeface="Quattrocento Sans"/>
                <a:ea typeface="Quattrocento Sans"/>
                <a:cs typeface="Quattrocento Sans"/>
                <a:sym typeface="Quattrocento Sans"/>
              </a:endParaRPr>
            </a:p>
            <a:p>
              <a:pPr indent="0" lvl="0" marL="0" rtl="0" algn="l">
                <a:lnSpc>
                  <a:spcPct val="115000"/>
                </a:lnSpc>
                <a:spcBef>
                  <a:spcPts val="1600"/>
                </a:spcBef>
                <a:spcAft>
                  <a:spcPts val="1600"/>
                </a:spcAft>
                <a:buNone/>
              </a:pPr>
              <a:r>
                <a:t/>
              </a:r>
              <a:endParaRPr sz="800">
                <a:latin typeface="Quattrocento Sans"/>
                <a:ea typeface="Quattrocento Sans"/>
                <a:cs typeface="Quattrocento Sans"/>
                <a:sym typeface="Quattrocento Sans"/>
              </a:endParaRPr>
            </a:p>
          </p:txBody>
        </p:sp>
      </p:grpSp>
      <p:grpSp>
        <p:nvGrpSpPr>
          <p:cNvPr id="668" name="Google Shape;668;p93"/>
          <p:cNvGrpSpPr/>
          <p:nvPr/>
        </p:nvGrpSpPr>
        <p:grpSpPr>
          <a:xfrm>
            <a:off x="118808" y="1964117"/>
            <a:ext cx="1425717" cy="297224"/>
            <a:chOff x="1083025" y="2306625"/>
            <a:chExt cx="1834900" cy="297224"/>
          </a:xfrm>
        </p:grpSpPr>
        <p:sp>
          <p:nvSpPr>
            <p:cNvPr id="669" name="Google Shape;669;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0" name="Google Shape;670;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93"/>
          <p:cNvSpPr txBox="1"/>
          <p:nvPr/>
        </p:nvSpPr>
        <p:spPr>
          <a:xfrm>
            <a:off x="3079415" y="3017520"/>
            <a:ext cx="1461674"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Quattrocento Sans"/>
                <a:ea typeface="Quattrocento Sans"/>
                <a:cs typeface="Quattrocento Sans"/>
                <a:sym typeface="Quattrocento Sans"/>
              </a:rPr>
              <a:t>Expand it to a maximum of existing refueling stations.</a:t>
            </a:r>
            <a:endParaRPr sz="800">
              <a:latin typeface="Quattrocento Sans"/>
              <a:ea typeface="Quattrocento Sans"/>
              <a:cs typeface="Quattrocento Sans"/>
              <a:sym typeface="Quattrocento Sans"/>
            </a:endParaRPr>
          </a:p>
          <a:p>
            <a:pPr indent="0" lvl="0" marL="0" rtl="0" algn="l">
              <a:lnSpc>
                <a:spcPct val="115000"/>
              </a:lnSpc>
              <a:spcBef>
                <a:spcPts val="1600"/>
              </a:spcBef>
              <a:spcAft>
                <a:spcPts val="1600"/>
              </a:spcAft>
              <a:buNone/>
            </a:pPr>
            <a:r>
              <a:rPr lang="en" sz="800">
                <a:latin typeface="Quattrocento Sans"/>
                <a:ea typeface="Quattrocento Sans"/>
                <a:cs typeface="Quattrocento Sans"/>
                <a:sym typeface="Quattrocento Sans"/>
              </a:rPr>
              <a:t> </a:t>
            </a:r>
            <a:endParaRPr sz="800">
              <a:latin typeface="Quattrocento Sans"/>
              <a:ea typeface="Quattrocento Sans"/>
              <a:cs typeface="Quattrocento Sans"/>
              <a:sym typeface="Quattrocento Sans"/>
            </a:endParaRPr>
          </a:p>
        </p:txBody>
      </p:sp>
      <p:sp>
        <p:nvSpPr>
          <p:cNvPr id="672" name="Google Shape;672;p93"/>
          <p:cNvSpPr txBox="1"/>
          <p:nvPr/>
        </p:nvSpPr>
        <p:spPr>
          <a:xfrm>
            <a:off x="6135624" y="3017520"/>
            <a:ext cx="1461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Quattrocento Sans"/>
                <a:ea typeface="Quattrocento Sans"/>
                <a:cs typeface="Quattrocento Sans"/>
                <a:sym typeface="Quattrocento Sans"/>
              </a:rPr>
              <a:t>Using wind as a current source during the night would decrease the production costs as the electricity price is lower when demand is low.</a:t>
            </a:r>
            <a:endParaRPr sz="800">
              <a:latin typeface="Quattrocento Sans"/>
              <a:ea typeface="Quattrocento Sans"/>
              <a:cs typeface="Quattrocento Sans"/>
              <a:sym typeface="Quattrocento Sans"/>
            </a:endParaRPr>
          </a:p>
          <a:p>
            <a:pPr indent="0" lvl="0" marL="0" rtl="0" algn="l">
              <a:lnSpc>
                <a:spcPct val="115000"/>
              </a:lnSpc>
              <a:spcBef>
                <a:spcPts val="1600"/>
              </a:spcBef>
              <a:spcAft>
                <a:spcPts val="1600"/>
              </a:spcAft>
              <a:buNone/>
            </a:pPr>
            <a:r>
              <a:t/>
            </a:r>
            <a:endParaRPr sz="800">
              <a:latin typeface="Quattrocento Sans"/>
              <a:ea typeface="Quattrocento Sans"/>
              <a:cs typeface="Quattrocento Sans"/>
              <a:sym typeface="Quattrocento Sans"/>
            </a:endParaRPr>
          </a:p>
        </p:txBody>
      </p:sp>
      <p:grpSp>
        <p:nvGrpSpPr>
          <p:cNvPr id="673" name="Google Shape;673;p93"/>
          <p:cNvGrpSpPr/>
          <p:nvPr/>
        </p:nvGrpSpPr>
        <p:grpSpPr>
          <a:xfrm>
            <a:off x="3067458" y="1964117"/>
            <a:ext cx="1425717" cy="297224"/>
            <a:chOff x="1083025" y="2306625"/>
            <a:chExt cx="1834900" cy="297224"/>
          </a:xfrm>
        </p:grpSpPr>
        <p:sp>
          <p:nvSpPr>
            <p:cNvPr id="674" name="Google Shape;674;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5" name="Google Shape;675;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93"/>
          <p:cNvGrpSpPr/>
          <p:nvPr/>
        </p:nvGrpSpPr>
        <p:grpSpPr>
          <a:xfrm>
            <a:off x="4541783" y="1964117"/>
            <a:ext cx="1425717" cy="297224"/>
            <a:chOff x="1083025" y="2306625"/>
            <a:chExt cx="1834900" cy="297224"/>
          </a:xfrm>
        </p:grpSpPr>
        <p:sp>
          <p:nvSpPr>
            <p:cNvPr id="677" name="Google Shape;677;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8" name="Google Shape;678;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93"/>
          <p:cNvGrpSpPr/>
          <p:nvPr/>
        </p:nvGrpSpPr>
        <p:grpSpPr>
          <a:xfrm>
            <a:off x="6016108" y="1964117"/>
            <a:ext cx="1425717" cy="297224"/>
            <a:chOff x="1083025" y="2306625"/>
            <a:chExt cx="1834900" cy="297224"/>
          </a:xfrm>
        </p:grpSpPr>
        <p:sp>
          <p:nvSpPr>
            <p:cNvPr id="680" name="Google Shape;680;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1" name="Google Shape;681;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93"/>
          <p:cNvGrpSpPr/>
          <p:nvPr/>
        </p:nvGrpSpPr>
        <p:grpSpPr>
          <a:xfrm>
            <a:off x="7490433" y="1964117"/>
            <a:ext cx="1425717" cy="297224"/>
            <a:chOff x="1083025" y="2306625"/>
            <a:chExt cx="1834900" cy="297224"/>
          </a:xfrm>
        </p:grpSpPr>
        <p:sp>
          <p:nvSpPr>
            <p:cNvPr id="683" name="Google Shape;683;p9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4" name="Google Shape;684;p93"/>
            <p:cNvSpPr/>
            <p:nvPr/>
          </p:nvSpPr>
          <p:spPr>
            <a:xfrm>
              <a:off x="1083125" y="2460449"/>
              <a:ext cx="1834800" cy="143400"/>
            </a:xfrm>
            <a:prstGeom prst="parallelogram">
              <a:avLst>
                <a:gd fmla="val 96952" name="adj"/>
              </a:avLst>
            </a:prstGeom>
            <a:solidFill>
              <a:srgbClr val="F88D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93"/>
          <p:cNvSpPr txBox="1"/>
          <p:nvPr/>
        </p:nvSpPr>
        <p:spPr>
          <a:xfrm>
            <a:off x="3081528" y="2352525"/>
            <a:ext cx="14235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Implement the discharge mechanism</a:t>
            </a:r>
            <a:endParaRPr b="1" sz="1000">
              <a:latin typeface="Quattrocento Sans"/>
              <a:ea typeface="Quattrocento Sans"/>
              <a:cs typeface="Quattrocento Sans"/>
              <a:sym typeface="Quattrocento Sans"/>
            </a:endParaRPr>
          </a:p>
        </p:txBody>
      </p:sp>
      <p:sp>
        <p:nvSpPr>
          <p:cNvPr id="686" name="Google Shape;686;p93"/>
          <p:cNvSpPr txBox="1"/>
          <p:nvPr/>
        </p:nvSpPr>
        <p:spPr>
          <a:xfrm>
            <a:off x="6131708" y="2352525"/>
            <a:ext cx="14235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Quattrocento Sans"/>
                <a:ea typeface="Quattrocento Sans"/>
                <a:cs typeface="Quattrocento Sans"/>
                <a:sym typeface="Quattrocento Sans"/>
              </a:rPr>
              <a:t>Investigate other power sources</a:t>
            </a:r>
            <a:endParaRPr b="1" sz="1000">
              <a:latin typeface="Quattrocento Sans"/>
              <a:ea typeface="Quattrocento Sans"/>
              <a:cs typeface="Quattrocento Sans"/>
              <a:sym typeface="Quattrocento Sans"/>
            </a:endParaRPr>
          </a:p>
        </p:txBody>
      </p:sp>
      <p:sp>
        <p:nvSpPr>
          <p:cNvPr id="687" name="Google Shape;687;p93"/>
          <p:cNvSpPr txBox="1"/>
          <p:nvPr/>
        </p:nvSpPr>
        <p:spPr>
          <a:xfrm>
            <a:off x="8763825" y="139800"/>
            <a:ext cx="3387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28.</a:t>
            </a:r>
            <a:endParaRPr sz="800">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4" name="Shape 314"/>
        <p:cNvGrpSpPr/>
        <p:nvPr/>
      </p:nvGrpSpPr>
      <p:grpSpPr>
        <a:xfrm>
          <a:off x="0" y="0"/>
          <a:ext cx="0" cy="0"/>
          <a:chOff x="0" y="0"/>
          <a:chExt cx="0" cy="0"/>
        </a:xfrm>
      </p:grpSpPr>
      <p:sp>
        <p:nvSpPr>
          <p:cNvPr id="315" name="Google Shape;315;p67"/>
          <p:cNvSpPr txBox="1"/>
          <p:nvPr/>
        </p:nvSpPr>
        <p:spPr>
          <a:xfrm>
            <a:off x="398925" y="2571750"/>
            <a:ext cx="7638900" cy="1555500"/>
          </a:xfrm>
          <a:prstGeom prst="rect">
            <a:avLst/>
          </a:prstGeom>
          <a:noFill/>
          <a:ln>
            <a:noFill/>
          </a:ln>
        </p:spPr>
        <p:txBody>
          <a:bodyPr anchorCtr="0" anchor="t" bIns="0" lIns="0" spcFirstLastPara="1" rIns="68575" wrap="square" tIns="0">
            <a:noAutofit/>
          </a:bodyPr>
          <a:lstStyle/>
          <a:p>
            <a:pPr indent="0" lvl="0" marL="0" marR="0" rtl="0" algn="l">
              <a:lnSpc>
                <a:spcPct val="150000"/>
              </a:lnSpc>
              <a:spcBef>
                <a:spcPts val="0"/>
              </a:spcBef>
              <a:spcAft>
                <a:spcPts val="0"/>
              </a:spcAft>
              <a:buNone/>
            </a:pPr>
            <a:r>
              <a:rPr lang="en" sz="1100">
                <a:solidFill>
                  <a:schemeClr val="dk1"/>
                </a:solidFill>
                <a:latin typeface="PT Serif"/>
                <a:ea typeface="PT Serif"/>
                <a:cs typeface="PT Serif"/>
                <a:sym typeface="PT Serif"/>
              </a:rPr>
              <a:t>“The bill, by state Sen. Nancy Skinner, D-Berkeley, would direct the California Air Resources Board to require a </a:t>
            </a:r>
            <a:r>
              <a:rPr lang="en" sz="1100">
                <a:solidFill>
                  <a:schemeClr val="accent1"/>
                </a:solidFill>
                <a:latin typeface="PT Serif"/>
                <a:ea typeface="PT Serif"/>
                <a:cs typeface="PT Serif"/>
                <a:sym typeface="PT Serif"/>
              </a:rPr>
              <a:t>40 percent reduction in diesel emissions by 2030</a:t>
            </a:r>
            <a:r>
              <a:rPr lang="en" sz="1100">
                <a:solidFill>
                  <a:schemeClr val="dk1"/>
                </a:solidFill>
                <a:latin typeface="PT Serif"/>
                <a:ea typeface="PT Serif"/>
                <a:cs typeface="PT Serif"/>
                <a:sym typeface="PT Serif"/>
              </a:rPr>
              <a:t> and an 80 percent reduction by 2050, cuts that experts say would not be possible without a </a:t>
            </a:r>
            <a:r>
              <a:rPr lang="en" sz="1100">
                <a:solidFill>
                  <a:schemeClr val="accent1"/>
                </a:solidFill>
                <a:latin typeface="PT Serif"/>
                <a:ea typeface="PT Serif"/>
                <a:cs typeface="PT Serif"/>
                <a:sym typeface="PT Serif"/>
              </a:rPr>
              <a:t>major overhaul of the trucking industry</a:t>
            </a:r>
            <a:r>
              <a:rPr lang="en" sz="1100">
                <a:solidFill>
                  <a:schemeClr val="dk1"/>
                </a:solidFill>
                <a:latin typeface="PT Serif"/>
                <a:ea typeface="PT Serif"/>
                <a:cs typeface="PT Serif"/>
                <a:sym typeface="PT Serif"/>
              </a:rPr>
              <a:t>.”</a:t>
            </a:r>
            <a:endParaRPr sz="1100">
              <a:solidFill>
                <a:schemeClr val="dk1"/>
              </a:solidFill>
              <a:latin typeface="PT Serif"/>
              <a:ea typeface="PT Serif"/>
              <a:cs typeface="PT Serif"/>
              <a:sym typeface="PT Serif"/>
            </a:endParaRPr>
          </a:p>
        </p:txBody>
      </p:sp>
      <p:pic>
        <p:nvPicPr>
          <p:cNvPr id="316" name="Google Shape;316;p67"/>
          <p:cNvPicPr preferRelativeResize="0"/>
          <p:nvPr/>
        </p:nvPicPr>
        <p:blipFill>
          <a:blip r:embed="rId3">
            <a:alphaModFix/>
          </a:blip>
          <a:stretch>
            <a:fillRect/>
          </a:stretch>
        </p:blipFill>
        <p:spPr>
          <a:xfrm>
            <a:off x="232550" y="917138"/>
            <a:ext cx="5433074" cy="1089075"/>
          </a:xfrm>
          <a:prstGeom prst="rect">
            <a:avLst/>
          </a:prstGeom>
          <a:noFill/>
          <a:ln>
            <a:noFill/>
          </a:ln>
        </p:spPr>
      </p:pic>
      <p:sp>
        <p:nvSpPr>
          <p:cNvPr id="317" name="Google Shape;317;p67"/>
          <p:cNvSpPr txBox="1"/>
          <p:nvPr/>
        </p:nvSpPr>
        <p:spPr>
          <a:xfrm>
            <a:off x="5717400" y="4757900"/>
            <a:ext cx="34266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latin typeface="Quattrocento Sans"/>
                <a:ea typeface="Quattrocento Sans"/>
                <a:cs typeface="Quattrocento Sans"/>
                <a:sym typeface="Quattrocento Sans"/>
              </a:rPr>
              <a:t>https://sd09.senate.ca.gov/</a:t>
            </a:r>
            <a:r>
              <a:rPr lang="en" sz="700">
                <a:latin typeface="Quattrocento Sans"/>
                <a:ea typeface="Quattrocento Sans"/>
                <a:cs typeface="Quattrocento Sans"/>
                <a:sym typeface="Quattrocento Sans"/>
              </a:rPr>
              <a:t>news/20190311-diesel-trucks-would-be-nearly-eliminated-california-under-proposed-law</a:t>
            </a:r>
            <a:endParaRPr sz="700">
              <a:latin typeface="Quattrocento Sans"/>
              <a:ea typeface="Quattrocento Sans"/>
              <a:cs typeface="Quattrocento Sans"/>
              <a:sym typeface="Quattrocento Sans"/>
            </a:endParaRPr>
          </a:p>
        </p:txBody>
      </p:sp>
      <p:sp>
        <p:nvSpPr>
          <p:cNvPr id="318" name="Google Shape;318;p67"/>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2</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4"/>
          <p:cNvSpPr txBox="1"/>
          <p:nvPr/>
        </p:nvSpPr>
        <p:spPr>
          <a:xfrm>
            <a:off x="6263949" y="2182639"/>
            <a:ext cx="4080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693" name="Google Shape;693;p94"/>
          <p:cNvPicPr preferRelativeResize="0"/>
          <p:nvPr/>
        </p:nvPicPr>
        <p:blipFill rotWithShape="1">
          <a:blip r:embed="rId3">
            <a:alphaModFix/>
          </a:blip>
          <a:srcRect b="0" l="5268" r="5277" t="0"/>
          <a:stretch/>
        </p:blipFill>
        <p:spPr>
          <a:xfrm>
            <a:off x="5121400" y="963950"/>
            <a:ext cx="3376275" cy="3502575"/>
          </a:xfrm>
          <a:prstGeom prst="rect">
            <a:avLst/>
          </a:prstGeom>
          <a:noFill/>
          <a:ln>
            <a:noFill/>
          </a:ln>
        </p:spPr>
      </p:pic>
      <p:sp>
        <p:nvSpPr>
          <p:cNvPr id="694" name="Google Shape;694;p94"/>
          <p:cNvSpPr txBox="1"/>
          <p:nvPr/>
        </p:nvSpPr>
        <p:spPr>
          <a:xfrm>
            <a:off x="6656048" y="3414522"/>
            <a:ext cx="4344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Quattrocento Sans"/>
                <a:ea typeface="Quattrocento Sans"/>
                <a:cs typeface="Quattrocento Sans"/>
                <a:sym typeface="Quattrocento Sans"/>
              </a:rPr>
              <a:t>A</a:t>
            </a:r>
            <a:endParaRPr b="1" sz="2800">
              <a:solidFill>
                <a:schemeClr val="accent3"/>
              </a:solidFill>
              <a:latin typeface="Quattrocento Sans"/>
              <a:ea typeface="Quattrocento Sans"/>
              <a:cs typeface="Quattrocento Sans"/>
              <a:sym typeface="Quattrocento Sans"/>
            </a:endParaRPr>
          </a:p>
        </p:txBody>
      </p:sp>
      <p:sp>
        <p:nvSpPr>
          <p:cNvPr id="695" name="Google Shape;695;p94"/>
          <p:cNvSpPr txBox="1"/>
          <p:nvPr/>
        </p:nvSpPr>
        <p:spPr>
          <a:xfrm>
            <a:off x="7059894" y="3162664"/>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B</a:t>
            </a:r>
            <a:endParaRPr b="1" sz="1900">
              <a:latin typeface="Quattrocento Sans"/>
              <a:ea typeface="Quattrocento Sans"/>
              <a:cs typeface="Quattrocento Sans"/>
              <a:sym typeface="Quattrocento Sans"/>
            </a:endParaRPr>
          </a:p>
        </p:txBody>
      </p:sp>
      <p:sp>
        <p:nvSpPr>
          <p:cNvPr id="696" name="Google Shape;696;p94"/>
          <p:cNvSpPr txBox="1"/>
          <p:nvPr/>
        </p:nvSpPr>
        <p:spPr>
          <a:xfrm>
            <a:off x="7370980" y="2713558"/>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C</a:t>
            </a:r>
            <a:endParaRPr b="1" sz="1900">
              <a:latin typeface="Quattrocento Sans"/>
              <a:ea typeface="Quattrocento Sans"/>
              <a:cs typeface="Quattrocento Sans"/>
              <a:sym typeface="Quattrocento Sans"/>
            </a:endParaRPr>
          </a:p>
        </p:txBody>
      </p:sp>
      <p:sp>
        <p:nvSpPr>
          <p:cNvPr id="697" name="Google Shape;697;p94"/>
          <p:cNvSpPr txBox="1"/>
          <p:nvPr/>
        </p:nvSpPr>
        <p:spPr>
          <a:xfrm>
            <a:off x="7730307" y="2216088"/>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D</a:t>
            </a:r>
            <a:endParaRPr b="1" sz="1900">
              <a:latin typeface="Quattrocento Sans"/>
              <a:ea typeface="Quattrocento Sans"/>
              <a:cs typeface="Quattrocento Sans"/>
              <a:sym typeface="Quattrocento Sans"/>
            </a:endParaRPr>
          </a:p>
        </p:txBody>
      </p:sp>
      <p:sp>
        <p:nvSpPr>
          <p:cNvPr id="698" name="Google Shape;698;p94"/>
          <p:cNvSpPr txBox="1"/>
          <p:nvPr/>
        </p:nvSpPr>
        <p:spPr>
          <a:xfrm>
            <a:off x="6117537" y="3430703"/>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B</a:t>
            </a:r>
            <a:endParaRPr b="1" sz="1900">
              <a:latin typeface="Quattrocento Sans"/>
              <a:ea typeface="Quattrocento Sans"/>
              <a:cs typeface="Quattrocento Sans"/>
              <a:sym typeface="Quattrocento Sans"/>
            </a:endParaRPr>
          </a:p>
        </p:txBody>
      </p:sp>
      <p:sp>
        <p:nvSpPr>
          <p:cNvPr id="699" name="Google Shape;699;p94"/>
          <p:cNvSpPr txBox="1"/>
          <p:nvPr/>
        </p:nvSpPr>
        <p:spPr>
          <a:xfrm>
            <a:off x="6357009" y="3171581"/>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B</a:t>
            </a:r>
            <a:endParaRPr b="1" sz="1900">
              <a:latin typeface="Quattrocento Sans"/>
              <a:ea typeface="Quattrocento Sans"/>
              <a:cs typeface="Quattrocento Sans"/>
              <a:sym typeface="Quattrocento Sans"/>
            </a:endParaRPr>
          </a:p>
        </p:txBody>
      </p:sp>
      <p:sp>
        <p:nvSpPr>
          <p:cNvPr id="700" name="Google Shape;700;p94"/>
          <p:cNvSpPr txBox="1"/>
          <p:nvPr/>
        </p:nvSpPr>
        <p:spPr>
          <a:xfrm>
            <a:off x="6712908" y="3000495"/>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B</a:t>
            </a:r>
            <a:endParaRPr b="1" sz="1900">
              <a:latin typeface="Quattrocento Sans"/>
              <a:ea typeface="Quattrocento Sans"/>
              <a:cs typeface="Quattrocento Sans"/>
              <a:sym typeface="Quattrocento Sans"/>
            </a:endParaRPr>
          </a:p>
        </p:txBody>
      </p:sp>
      <p:sp>
        <p:nvSpPr>
          <p:cNvPr id="701" name="Google Shape;701;p94"/>
          <p:cNvSpPr txBox="1"/>
          <p:nvPr/>
        </p:nvSpPr>
        <p:spPr>
          <a:xfrm>
            <a:off x="6117523" y="2635850"/>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C</a:t>
            </a:r>
            <a:endParaRPr b="1" sz="1900">
              <a:latin typeface="Quattrocento Sans"/>
              <a:ea typeface="Quattrocento Sans"/>
              <a:cs typeface="Quattrocento Sans"/>
              <a:sym typeface="Quattrocento Sans"/>
            </a:endParaRPr>
          </a:p>
        </p:txBody>
      </p:sp>
      <p:sp>
        <p:nvSpPr>
          <p:cNvPr id="702" name="Google Shape;702;p94"/>
          <p:cNvSpPr txBox="1"/>
          <p:nvPr/>
        </p:nvSpPr>
        <p:spPr>
          <a:xfrm>
            <a:off x="5754288" y="3171563"/>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C</a:t>
            </a:r>
            <a:endParaRPr b="1" sz="1900">
              <a:latin typeface="Quattrocento Sans"/>
              <a:ea typeface="Quattrocento Sans"/>
              <a:cs typeface="Quattrocento Sans"/>
              <a:sym typeface="Quattrocento Sans"/>
            </a:endParaRPr>
          </a:p>
        </p:txBody>
      </p:sp>
      <p:sp>
        <p:nvSpPr>
          <p:cNvPr id="703" name="Google Shape;703;p94"/>
          <p:cNvSpPr txBox="1"/>
          <p:nvPr/>
        </p:nvSpPr>
        <p:spPr>
          <a:xfrm>
            <a:off x="6782040" y="2216107"/>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C</a:t>
            </a:r>
            <a:endParaRPr b="1" sz="1900">
              <a:latin typeface="Quattrocento Sans"/>
              <a:ea typeface="Quattrocento Sans"/>
              <a:cs typeface="Quattrocento Sans"/>
              <a:sym typeface="Quattrocento Sans"/>
            </a:endParaRPr>
          </a:p>
        </p:txBody>
      </p:sp>
      <p:sp>
        <p:nvSpPr>
          <p:cNvPr id="704" name="Google Shape;704;p94"/>
          <p:cNvSpPr txBox="1"/>
          <p:nvPr/>
        </p:nvSpPr>
        <p:spPr>
          <a:xfrm>
            <a:off x="5833788" y="1961898"/>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D</a:t>
            </a:r>
            <a:endParaRPr b="1" sz="1900">
              <a:latin typeface="Quattrocento Sans"/>
              <a:ea typeface="Quattrocento Sans"/>
              <a:cs typeface="Quattrocento Sans"/>
              <a:sym typeface="Quattrocento Sans"/>
            </a:endParaRPr>
          </a:p>
        </p:txBody>
      </p:sp>
      <p:sp>
        <p:nvSpPr>
          <p:cNvPr id="705" name="Google Shape;705;p94"/>
          <p:cNvSpPr txBox="1"/>
          <p:nvPr/>
        </p:nvSpPr>
        <p:spPr>
          <a:xfrm>
            <a:off x="6838307" y="1664546"/>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D</a:t>
            </a:r>
            <a:endParaRPr b="1" sz="1900">
              <a:latin typeface="Quattrocento Sans"/>
              <a:ea typeface="Quattrocento Sans"/>
              <a:cs typeface="Quattrocento Sans"/>
              <a:sym typeface="Quattrocento Sans"/>
            </a:endParaRPr>
          </a:p>
        </p:txBody>
      </p:sp>
      <p:sp>
        <p:nvSpPr>
          <p:cNvPr id="706" name="Google Shape;706;p94"/>
          <p:cNvSpPr txBox="1"/>
          <p:nvPr/>
        </p:nvSpPr>
        <p:spPr>
          <a:xfrm>
            <a:off x="5343037" y="2794447"/>
            <a:ext cx="434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Quattrocento Sans"/>
                <a:ea typeface="Quattrocento Sans"/>
                <a:cs typeface="Quattrocento Sans"/>
                <a:sym typeface="Quattrocento Sans"/>
              </a:rPr>
              <a:t>D</a:t>
            </a:r>
            <a:endParaRPr b="1" sz="1900">
              <a:latin typeface="Quattrocento Sans"/>
              <a:ea typeface="Quattrocento Sans"/>
              <a:cs typeface="Quattrocento Sans"/>
              <a:sym typeface="Quattrocento Sans"/>
            </a:endParaRPr>
          </a:p>
        </p:txBody>
      </p:sp>
      <p:sp>
        <p:nvSpPr>
          <p:cNvPr id="707" name="Google Shape;707;p94"/>
          <p:cNvSpPr/>
          <p:nvPr/>
        </p:nvSpPr>
        <p:spPr>
          <a:xfrm>
            <a:off x="1" y="-1"/>
            <a:ext cx="4572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08" name="Google Shape;708;p94"/>
          <p:cNvSpPr txBox="1"/>
          <p:nvPr/>
        </p:nvSpPr>
        <p:spPr>
          <a:xfrm>
            <a:off x="1007275" y="1467400"/>
            <a:ext cx="2267100" cy="3744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This is the </a:t>
            </a:r>
            <a:r>
              <a:rPr lang="en" sz="2400">
                <a:solidFill>
                  <a:schemeClr val="accent1"/>
                </a:solidFill>
                <a:latin typeface="Quattrocento Sans"/>
                <a:ea typeface="Quattrocento Sans"/>
                <a:cs typeface="Quattrocento Sans"/>
                <a:sym typeface="Quattrocento Sans"/>
              </a:rPr>
              <a:t>future.</a:t>
            </a:r>
            <a:endParaRPr sz="2400">
              <a:solidFill>
                <a:schemeClr val="accent1"/>
              </a:solidFill>
              <a:latin typeface="Quattrocento Sans"/>
              <a:ea typeface="Quattrocento Sans"/>
              <a:cs typeface="Quattrocento Sans"/>
              <a:sym typeface="Quattrocento Sans"/>
            </a:endParaRPr>
          </a:p>
        </p:txBody>
      </p:sp>
      <p:sp>
        <p:nvSpPr>
          <p:cNvPr id="709" name="Google Shape;709;p94"/>
          <p:cNvSpPr txBox="1"/>
          <p:nvPr/>
        </p:nvSpPr>
        <p:spPr>
          <a:xfrm>
            <a:off x="1007269" y="2063179"/>
            <a:ext cx="2110800" cy="14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lt1"/>
                </a:solidFill>
                <a:latin typeface="Quattrocento Sans"/>
                <a:ea typeface="Quattrocento Sans"/>
                <a:cs typeface="Quattrocento Sans"/>
                <a:sym typeface="Quattrocento Sans"/>
              </a:rPr>
              <a:t>Thank you for listening to our presentation, it truly means a lot to us. If you have any questions, please don’t hesitate to let us know.</a:t>
            </a:r>
            <a:endParaRPr sz="1100"/>
          </a:p>
        </p:txBody>
      </p:sp>
      <p:sp>
        <p:nvSpPr>
          <p:cNvPr id="710" name="Google Shape;710;p94"/>
          <p:cNvSpPr txBox="1"/>
          <p:nvPr/>
        </p:nvSpPr>
        <p:spPr>
          <a:xfrm>
            <a:off x="1007275" y="3250975"/>
            <a:ext cx="1700700" cy="1024200"/>
          </a:xfrm>
          <a:prstGeom prst="rect">
            <a:avLst/>
          </a:prstGeom>
          <a:noFill/>
          <a:ln>
            <a:noFill/>
          </a:ln>
        </p:spPr>
        <p:txBody>
          <a:bodyPr anchorCtr="0" anchor="t" bIns="0" lIns="0" spcFirstLastPara="1" rIns="68575" wrap="square" tIns="0">
            <a:noAutofit/>
          </a:bodyPr>
          <a:lstStyle/>
          <a:p>
            <a:pPr indent="0" lvl="0" marL="0" marR="0" rtl="0" algn="l">
              <a:lnSpc>
                <a:spcPct val="125000"/>
              </a:lnSpc>
              <a:spcBef>
                <a:spcPts val="0"/>
              </a:spcBef>
              <a:spcAft>
                <a:spcPts val="0"/>
              </a:spcAft>
              <a:buNone/>
            </a:pPr>
            <a:r>
              <a:rPr lang="en" sz="900">
                <a:solidFill>
                  <a:schemeClr val="lt1"/>
                </a:solidFill>
                <a:latin typeface="Quattrocento Sans"/>
                <a:ea typeface="Quattrocento Sans"/>
                <a:cs typeface="Quattrocento Sans"/>
                <a:sym typeface="Quattrocento Sans"/>
              </a:rPr>
              <a:t>arw.koen@gmail.com</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rPr lang="en" sz="900">
                <a:solidFill>
                  <a:schemeClr val="lt1"/>
                </a:solidFill>
                <a:latin typeface="Quattrocento Sans"/>
                <a:ea typeface="Quattrocento Sans"/>
                <a:cs typeface="Quattrocento Sans"/>
                <a:sym typeface="Quattrocento Sans"/>
              </a:rPr>
              <a:t>gaetan.vervaele@hotmail.com</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rPr lang="en" sz="900">
                <a:solidFill>
                  <a:schemeClr val="lt1"/>
                </a:solidFill>
                <a:latin typeface="Quattrocento Sans"/>
                <a:ea typeface="Quattrocento Sans"/>
                <a:cs typeface="Quattrocento Sans"/>
                <a:sym typeface="Quattrocento Sans"/>
              </a:rPr>
              <a:t>clbolongaro01@gmail.com</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rPr lang="en" sz="900">
                <a:solidFill>
                  <a:schemeClr val="lt1"/>
                </a:solidFill>
                <a:latin typeface="Quattrocento Sans"/>
                <a:ea typeface="Quattrocento Sans"/>
                <a:cs typeface="Quattrocento Sans"/>
                <a:sym typeface="Quattrocento Sans"/>
              </a:rPr>
              <a:t>william.navarro@gmx.com</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t/>
            </a:r>
            <a:endParaRPr sz="900">
              <a:solidFill>
                <a:schemeClr val="lt1"/>
              </a:solidFill>
              <a:latin typeface="Quattrocento Sans"/>
              <a:ea typeface="Quattrocento Sans"/>
              <a:cs typeface="Quattrocento Sans"/>
              <a:sym typeface="Quattrocento Sans"/>
            </a:endParaRPr>
          </a:p>
          <a:p>
            <a:pPr indent="0" lvl="0" marL="0" marR="0" rtl="0" algn="l">
              <a:lnSpc>
                <a:spcPct val="125000"/>
              </a:lnSpc>
              <a:spcBef>
                <a:spcPts val="0"/>
              </a:spcBef>
              <a:spcAft>
                <a:spcPts val="0"/>
              </a:spcAft>
              <a:buNone/>
            </a:pPr>
            <a:r>
              <a:rPr lang="en" sz="900">
                <a:solidFill>
                  <a:schemeClr val="lt1"/>
                </a:solidFill>
                <a:latin typeface="Quattrocento Sans"/>
                <a:ea typeface="Quattrocento Sans"/>
                <a:cs typeface="Quattrocento Sans"/>
                <a:sym typeface="Quattrocento Sans"/>
              </a:rPr>
              <a:t>All the best.</a:t>
            </a:r>
            <a:endParaRPr sz="900">
              <a:solidFill>
                <a:schemeClr val="lt1"/>
              </a:solidFill>
              <a:latin typeface="Quattrocento Sans"/>
              <a:ea typeface="Quattrocento Sans"/>
              <a:cs typeface="Quattrocento Sans"/>
              <a:sym typeface="Quattrocento Sans"/>
            </a:endParaRPr>
          </a:p>
        </p:txBody>
      </p:sp>
      <p:sp>
        <p:nvSpPr>
          <p:cNvPr id="711" name="Google Shape;711;p94"/>
          <p:cNvSpPr txBox="1"/>
          <p:nvPr/>
        </p:nvSpPr>
        <p:spPr>
          <a:xfrm>
            <a:off x="1007272" y="3039918"/>
            <a:ext cx="1357500" cy="150900"/>
          </a:xfrm>
          <a:prstGeom prst="rect">
            <a:avLst/>
          </a:prstGeom>
          <a:noFill/>
          <a:ln>
            <a:noFill/>
          </a:ln>
        </p:spPr>
        <p:txBody>
          <a:bodyPr anchorCtr="0" anchor="b" bIns="0" lIns="0" spcFirstLastPara="1" rIns="68575" wrap="square" tIns="0">
            <a:noAutofit/>
          </a:bodyPr>
          <a:lstStyle/>
          <a:p>
            <a:pPr indent="0" lvl="0" marL="0" marR="0" rtl="0" algn="l">
              <a:lnSpc>
                <a:spcPct val="120000"/>
              </a:lnSpc>
              <a:spcBef>
                <a:spcPts val="0"/>
              </a:spcBef>
              <a:spcAft>
                <a:spcPts val="0"/>
              </a:spcAft>
              <a:buNone/>
            </a:pPr>
            <a:r>
              <a:rPr lang="en" sz="900">
                <a:solidFill>
                  <a:schemeClr val="accent1"/>
                </a:solidFill>
                <a:latin typeface="Quattrocento Sans"/>
                <a:ea typeface="Quattrocento Sans"/>
                <a:cs typeface="Quattrocento Sans"/>
                <a:sym typeface="Quattrocento Sans"/>
              </a:rPr>
              <a:t>CONTACT </a:t>
            </a:r>
            <a:endParaRPr sz="900">
              <a:solidFill>
                <a:schemeClr val="accent1"/>
              </a:solidFill>
              <a:latin typeface="Quattrocento Sans"/>
              <a:ea typeface="Quattrocento Sans"/>
              <a:cs typeface="Quattrocento Sans"/>
              <a:sym typeface="Quattrocento Sans"/>
            </a:endParaRPr>
          </a:p>
        </p:txBody>
      </p:sp>
      <p:pic>
        <p:nvPicPr>
          <p:cNvPr id="712" name="Google Shape;712;p94"/>
          <p:cNvPicPr preferRelativeResize="0"/>
          <p:nvPr/>
        </p:nvPicPr>
        <p:blipFill rotWithShape="1">
          <a:blip r:embed="rId4">
            <a:alphaModFix/>
          </a:blip>
          <a:srcRect b="1594" l="23295" r="0" t="0"/>
          <a:stretch/>
        </p:blipFill>
        <p:spPr>
          <a:xfrm>
            <a:off x="4572000" y="0"/>
            <a:ext cx="4572000" cy="5143500"/>
          </a:xfrm>
          <a:prstGeom prst="rect">
            <a:avLst/>
          </a:prstGeom>
          <a:noFill/>
          <a:ln>
            <a:noFill/>
          </a:ln>
        </p:spPr>
      </p:pic>
      <p:sp>
        <p:nvSpPr>
          <p:cNvPr id="713" name="Google Shape;713;p94"/>
          <p:cNvSpPr txBox="1"/>
          <p:nvPr/>
        </p:nvSpPr>
        <p:spPr>
          <a:xfrm>
            <a:off x="8694375" y="139800"/>
            <a:ext cx="408000" cy="16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Quattrocento Sans"/>
                <a:ea typeface="Quattrocento Sans"/>
                <a:cs typeface="Quattrocento Sans"/>
                <a:sym typeface="Quattrocento Sans"/>
              </a:rPr>
              <a:t>29.</a:t>
            </a:r>
            <a:endParaRPr sz="800">
              <a:solidFill>
                <a:srgbClr val="FFFFFF"/>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5"/>
          <p:cNvSpPr txBox="1"/>
          <p:nvPr/>
        </p:nvSpPr>
        <p:spPr>
          <a:xfrm>
            <a:off x="4793311" y="1914951"/>
            <a:ext cx="1743900" cy="199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Quattrocento Sans"/>
                <a:ea typeface="Quattrocento Sans"/>
                <a:cs typeface="Quattrocento Sans"/>
                <a:sym typeface="Quattrocento Sans"/>
              </a:rPr>
              <a:t>Nicolas</a:t>
            </a:r>
            <a:r>
              <a:rPr b="0" i="0" lang="en" sz="1200" u="none" cap="none" strike="noStrike">
                <a:solidFill>
                  <a:srgbClr val="1D1D1D"/>
                </a:solidFill>
                <a:latin typeface="Quattrocento Sans"/>
                <a:ea typeface="Quattrocento Sans"/>
                <a:cs typeface="Quattrocento Sans"/>
                <a:sym typeface="Quattrocento Sans"/>
              </a:rPr>
              <a:t> </a:t>
            </a:r>
            <a:r>
              <a:rPr lang="en" sz="1200">
                <a:solidFill>
                  <a:schemeClr val="accent1"/>
                </a:solidFill>
                <a:latin typeface="Quattrocento Sans"/>
                <a:ea typeface="Quattrocento Sans"/>
                <a:cs typeface="Quattrocento Sans"/>
                <a:sym typeface="Quattrocento Sans"/>
              </a:rPr>
              <a:t>Astier</a:t>
            </a:r>
            <a:endParaRPr sz="1100"/>
          </a:p>
        </p:txBody>
      </p:sp>
      <p:sp>
        <p:nvSpPr>
          <p:cNvPr id="719" name="Google Shape;719;p95"/>
          <p:cNvSpPr txBox="1"/>
          <p:nvPr/>
        </p:nvSpPr>
        <p:spPr>
          <a:xfrm>
            <a:off x="4793311" y="2161592"/>
            <a:ext cx="15033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Quattrocento Sans"/>
              <a:buNone/>
            </a:pPr>
            <a:r>
              <a:rPr lang="en" sz="900">
                <a:solidFill>
                  <a:schemeClr val="dk1"/>
                </a:solidFill>
                <a:latin typeface="Quattrocento Sans"/>
                <a:ea typeface="Quattrocento Sans"/>
                <a:cs typeface="Quattrocento Sans"/>
                <a:sym typeface="Quattrocento Sans"/>
              </a:rPr>
              <a:t>Stanford Precourt Institute for Energy</a:t>
            </a:r>
            <a:endParaRPr sz="1100"/>
          </a:p>
        </p:txBody>
      </p:sp>
      <p:pic>
        <p:nvPicPr>
          <p:cNvPr id="720" name="Google Shape;720;p95"/>
          <p:cNvPicPr preferRelativeResize="0"/>
          <p:nvPr>
            <p:ph idx="5" type="pic"/>
          </p:nvPr>
        </p:nvPicPr>
        <p:blipFill rotWithShape="1">
          <a:blip r:embed="rId3">
            <a:alphaModFix/>
          </a:blip>
          <a:srcRect b="1066" l="0" r="0" t="1066"/>
          <a:stretch/>
        </p:blipFill>
        <p:spPr>
          <a:xfrm>
            <a:off x="4064850" y="1760235"/>
            <a:ext cx="654600" cy="705600"/>
          </a:xfrm>
          <a:prstGeom prst="ellipse">
            <a:avLst/>
          </a:prstGeom>
          <a:solidFill>
            <a:schemeClr val="dk1"/>
          </a:solidFill>
          <a:ln>
            <a:noFill/>
          </a:ln>
        </p:spPr>
      </p:pic>
      <p:sp>
        <p:nvSpPr>
          <p:cNvPr id="721" name="Google Shape;721;p95"/>
          <p:cNvSpPr txBox="1"/>
          <p:nvPr/>
        </p:nvSpPr>
        <p:spPr>
          <a:xfrm>
            <a:off x="1754286" y="1878835"/>
            <a:ext cx="1743900" cy="199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Quattrocento Sans"/>
                <a:ea typeface="Quattrocento Sans"/>
                <a:cs typeface="Quattrocento Sans"/>
                <a:sym typeface="Quattrocento Sans"/>
              </a:rPr>
              <a:t>Daniel</a:t>
            </a:r>
            <a:r>
              <a:rPr b="0" i="0" lang="en" sz="1200" u="none" cap="none" strike="noStrike">
                <a:solidFill>
                  <a:srgbClr val="1D1D1D"/>
                </a:solidFill>
                <a:latin typeface="Quattrocento Sans"/>
                <a:ea typeface="Quattrocento Sans"/>
                <a:cs typeface="Quattrocento Sans"/>
                <a:sym typeface="Quattrocento Sans"/>
              </a:rPr>
              <a:t> </a:t>
            </a:r>
            <a:r>
              <a:rPr lang="en" sz="1200">
                <a:solidFill>
                  <a:schemeClr val="accent1"/>
                </a:solidFill>
                <a:latin typeface="Quattrocento Sans"/>
                <a:ea typeface="Quattrocento Sans"/>
                <a:cs typeface="Quattrocento Sans"/>
                <a:sym typeface="Quattrocento Sans"/>
              </a:rPr>
              <a:t>Friedmann</a:t>
            </a:r>
            <a:endParaRPr sz="1100"/>
          </a:p>
        </p:txBody>
      </p:sp>
      <p:sp>
        <p:nvSpPr>
          <p:cNvPr id="722" name="Google Shape;722;p95"/>
          <p:cNvSpPr txBox="1"/>
          <p:nvPr/>
        </p:nvSpPr>
        <p:spPr>
          <a:xfrm>
            <a:off x="1754286" y="2125477"/>
            <a:ext cx="15033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Quattrocento Sans"/>
              <a:buNone/>
            </a:pPr>
            <a:r>
              <a:rPr lang="en" sz="900">
                <a:solidFill>
                  <a:schemeClr val="dk1"/>
                </a:solidFill>
                <a:latin typeface="Quattrocento Sans"/>
                <a:ea typeface="Quattrocento Sans"/>
                <a:cs typeface="Quattrocento Sans"/>
                <a:sym typeface="Quattrocento Sans"/>
              </a:rPr>
              <a:t>Chairman</a:t>
            </a:r>
            <a:r>
              <a:rPr lang="en" sz="900">
                <a:solidFill>
                  <a:schemeClr val="dk1"/>
                </a:solidFill>
                <a:latin typeface="Quattrocento Sans"/>
                <a:ea typeface="Quattrocento Sans"/>
                <a:cs typeface="Quattrocento Sans"/>
                <a:sym typeface="Quattrocento Sans"/>
              </a:rPr>
              <a:t> of Carbon Engineering</a:t>
            </a:r>
            <a:r>
              <a:rPr b="0" i="0" lang="en" sz="900" u="none" cap="none" strike="noStrike">
                <a:solidFill>
                  <a:schemeClr val="dk1"/>
                </a:solidFill>
                <a:latin typeface="Quattrocento Sans"/>
                <a:ea typeface="Quattrocento Sans"/>
                <a:cs typeface="Quattrocento Sans"/>
                <a:sym typeface="Quattrocento Sans"/>
              </a:rPr>
              <a:t> </a:t>
            </a:r>
            <a:endParaRPr sz="1100"/>
          </a:p>
        </p:txBody>
      </p:sp>
      <p:sp>
        <p:nvSpPr>
          <p:cNvPr id="723" name="Google Shape;723;p95"/>
          <p:cNvSpPr txBox="1"/>
          <p:nvPr/>
        </p:nvSpPr>
        <p:spPr>
          <a:xfrm>
            <a:off x="1754286" y="2993279"/>
            <a:ext cx="1743900" cy="199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Quattrocento Sans"/>
                <a:ea typeface="Quattrocento Sans"/>
                <a:cs typeface="Quattrocento Sans"/>
                <a:sym typeface="Quattrocento Sans"/>
              </a:rPr>
              <a:t>McKenzie</a:t>
            </a:r>
            <a:r>
              <a:rPr b="0" i="0" lang="en" sz="1200" u="none" cap="none" strike="noStrike">
                <a:solidFill>
                  <a:srgbClr val="1D1D1D"/>
                </a:solidFill>
                <a:latin typeface="Quattrocento Sans"/>
                <a:ea typeface="Quattrocento Sans"/>
                <a:cs typeface="Quattrocento Sans"/>
                <a:sym typeface="Quattrocento Sans"/>
              </a:rPr>
              <a:t> </a:t>
            </a:r>
            <a:r>
              <a:rPr lang="en" sz="1200">
                <a:solidFill>
                  <a:schemeClr val="accent1"/>
                </a:solidFill>
                <a:latin typeface="Quattrocento Sans"/>
                <a:ea typeface="Quattrocento Sans"/>
                <a:cs typeface="Quattrocento Sans"/>
                <a:sym typeface="Quattrocento Sans"/>
              </a:rPr>
              <a:t>Hubert</a:t>
            </a:r>
            <a:endParaRPr sz="1100"/>
          </a:p>
        </p:txBody>
      </p:sp>
      <p:sp>
        <p:nvSpPr>
          <p:cNvPr id="724" name="Google Shape;724;p95"/>
          <p:cNvSpPr txBox="1"/>
          <p:nvPr/>
        </p:nvSpPr>
        <p:spPr>
          <a:xfrm>
            <a:off x="1754286" y="3239921"/>
            <a:ext cx="15033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Ph.D. Candidate - Chemical Engineering at Stanford</a:t>
            </a:r>
            <a:endParaRPr sz="900">
              <a:solidFill>
                <a:schemeClr val="dk1"/>
              </a:solidFill>
              <a:latin typeface="Quattrocento Sans"/>
              <a:ea typeface="Quattrocento Sans"/>
              <a:cs typeface="Quattrocento Sans"/>
              <a:sym typeface="Quattrocento Sans"/>
            </a:endParaRPr>
          </a:p>
        </p:txBody>
      </p:sp>
      <p:sp>
        <p:nvSpPr>
          <p:cNvPr id="725" name="Google Shape;725;p95"/>
          <p:cNvSpPr txBox="1"/>
          <p:nvPr/>
        </p:nvSpPr>
        <p:spPr>
          <a:xfrm>
            <a:off x="1007273" y="881550"/>
            <a:ext cx="6067800" cy="49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1" lang="en" sz="4100">
                <a:solidFill>
                  <a:schemeClr val="dk1"/>
                </a:solidFill>
                <a:latin typeface="Quattrocento Sans"/>
                <a:ea typeface="Quattrocento Sans"/>
                <a:cs typeface="Quattrocento Sans"/>
                <a:sym typeface="Quattrocento Sans"/>
              </a:rPr>
              <a:t>Experts Consulted</a:t>
            </a:r>
            <a:endParaRPr sz="1100"/>
          </a:p>
        </p:txBody>
      </p:sp>
      <p:sp>
        <p:nvSpPr>
          <p:cNvPr id="726" name="Google Shape;726;p95"/>
          <p:cNvSpPr txBox="1"/>
          <p:nvPr/>
        </p:nvSpPr>
        <p:spPr>
          <a:xfrm>
            <a:off x="1052524" y="673650"/>
            <a:ext cx="601200" cy="110700"/>
          </a:xfrm>
          <a:prstGeom prst="rect">
            <a:avLst/>
          </a:prstGeom>
          <a:noFill/>
          <a:ln>
            <a:noFill/>
          </a:ln>
        </p:spPr>
        <p:txBody>
          <a:bodyPr anchorCtr="0" anchor="b" bIns="0" lIns="0" spcFirstLastPara="1" rIns="0" wrap="square" tIns="0">
            <a:noAutofit/>
          </a:bodyPr>
          <a:lstStyle/>
          <a:p>
            <a:pPr indent="0" lvl="0" marL="0" marR="0" rtl="0" algn="l">
              <a:lnSpc>
                <a:spcPct val="80000"/>
              </a:lnSpc>
              <a:spcBef>
                <a:spcPts val="0"/>
              </a:spcBef>
              <a:spcAft>
                <a:spcPts val="0"/>
              </a:spcAft>
              <a:buNone/>
            </a:pPr>
            <a:r>
              <a:rPr lang="en" sz="900">
                <a:solidFill>
                  <a:schemeClr val="accent1"/>
                </a:solidFill>
                <a:latin typeface="Quattrocento Sans"/>
                <a:ea typeface="Quattrocento Sans"/>
                <a:cs typeface="Quattrocento Sans"/>
                <a:sym typeface="Quattrocento Sans"/>
              </a:rPr>
              <a:t>SOURCES</a:t>
            </a:r>
            <a:r>
              <a:rPr lang="en" sz="900">
                <a:solidFill>
                  <a:schemeClr val="accent1"/>
                </a:solidFill>
                <a:latin typeface="Quattrocento Sans"/>
                <a:ea typeface="Quattrocento Sans"/>
                <a:cs typeface="Quattrocento Sans"/>
                <a:sym typeface="Quattrocento Sans"/>
              </a:rPr>
              <a:t> </a:t>
            </a:r>
            <a:endParaRPr sz="1100"/>
          </a:p>
        </p:txBody>
      </p:sp>
      <p:pic>
        <p:nvPicPr>
          <p:cNvPr id="727" name="Google Shape;727;p95"/>
          <p:cNvPicPr preferRelativeResize="0"/>
          <p:nvPr>
            <p:ph idx="8" type="pic"/>
          </p:nvPr>
        </p:nvPicPr>
        <p:blipFill rotWithShape="1">
          <a:blip r:embed="rId4">
            <a:alphaModFix/>
          </a:blip>
          <a:srcRect b="0" l="347" r="347" t="0"/>
          <a:stretch/>
        </p:blipFill>
        <p:spPr>
          <a:xfrm>
            <a:off x="1025825" y="2838557"/>
            <a:ext cx="654600" cy="705600"/>
          </a:xfrm>
          <a:prstGeom prst="ellipse">
            <a:avLst/>
          </a:prstGeom>
          <a:solidFill>
            <a:schemeClr val="dk1"/>
          </a:solidFill>
          <a:ln>
            <a:noFill/>
          </a:ln>
        </p:spPr>
      </p:pic>
      <p:pic>
        <p:nvPicPr>
          <p:cNvPr id="728" name="Google Shape;728;p95"/>
          <p:cNvPicPr preferRelativeResize="0"/>
          <p:nvPr>
            <p:ph idx="2" type="pic"/>
          </p:nvPr>
        </p:nvPicPr>
        <p:blipFill rotWithShape="1">
          <a:blip r:embed="rId5">
            <a:alphaModFix/>
          </a:blip>
          <a:srcRect b="445" l="0" r="0" t="445"/>
          <a:stretch/>
        </p:blipFill>
        <p:spPr>
          <a:xfrm>
            <a:off x="1025825" y="1760225"/>
            <a:ext cx="654600" cy="705600"/>
          </a:xfrm>
          <a:prstGeom prst="ellipse">
            <a:avLst/>
          </a:prstGeom>
          <a:solidFill>
            <a:schemeClr val="dk1"/>
          </a:solidFill>
          <a:ln>
            <a:noFill/>
          </a:ln>
        </p:spPr>
      </p:pic>
      <p:sp>
        <p:nvSpPr>
          <p:cNvPr id="729" name="Google Shape;729;p95"/>
          <p:cNvSpPr txBox="1"/>
          <p:nvPr/>
        </p:nvSpPr>
        <p:spPr>
          <a:xfrm>
            <a:off x="1052525" y="4107725"/>
            <a:ext cx="5125800" cy="413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Quattrocento Sans"/>
                <a:ea typeface="Quattrocento Sans"/>
                <a:cs typeface="Quattrocento Sans"/>
                <a:sym typeface="Quattrocento Sans"/>
              </a:rPr>
              <a:t>Although we would like to stress that all ideas and work were our own, we are incredibly thankful for their constructive criticism and support.</a:t>
            </a:r>
            <a:endParaRPr sz="1100"/>
          </a:p>
        </p:txBody>
      </p:sp>
      <p:sp>
        <p:nvSpPr>
          <p:cNvPr id="730" name="Google Shape;730;p95"/>
          <p:cNvSpPr txBox="1"/>
          <p:nvPr/>
        </p:nvSpPr>
        <p:spPr>
          <a:xfrm>
            <a:off x="4793311" y="3011288"/>
            <a:ext cx="1743900" cy="199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Quattrocento Sans"/>
                <a:ea typeface="Quattrocento Sans"/>
                <a:cs typeface="Quattrocento Sans"/>
                <a:sym typeface="Quattrocento Sans"/>
              </a:rPr>
              <a:t>Fabrice</a:t>
            </a:r>
            <a:r>
              <a:rPr b="0" i="0" lang="en" sz="1200" u="none" cap="none" strike="noStrike">
                <a:solidFill>
                  <a:srgbClr val="1D1D1D"/>
                </a:solidFill>
                <a:latin typeface="Quattrocento Sans"/>
                <a:ea typeface="Quattrocento Sans"/>
                <a:cs typeface="Quattrocento Sans"/>
                <a:sym typeface="Quattrocento Sans"/>
              </a:rPr>
              <a:t> </a:t>
            </a:r>
            <a:r>
              <a:rPr lang="en" sz="1200">
                <a:solidFill>
                  <a:schemeClr val="accent1"/>
                </a:solidFill>
                <a:latin typeface="Quattrocento Sans"/>
                <a:ea typeface="Quattrocento Sans"/>
                <a:cs typeface="Quattrocento Sans"/>
                <a:sym typeface="Quattrocento Sans"/>
              </a:rPr>
              <a:t>Mauléon </a:t>
            </a:r>
            <a:endParaRPr sz="1100"/>
          </a:p>
        </p:txBody>
      </p:sp>
      <p:sp>
        <p:nvSpPr>
          <p:cNvPr id="731" name="Google Shape;731;p95"/>
          <p:cNvSpPr txBox="1"/>
          <p:nvPr/>
        </p:nvSpPr>
        <p:spPr>
          <a:xfrm>
            <a:off x="4793311" y="3257930"/>
            <a:ext cx="15033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Quattrocento Sans"/>
              <a:buNone/>
            </a:pPr>
            <a:r>
              <a:rPr lang="en" sz="900">
                <a:solidFill>
                  <a:schemeClr val="dk1"/>
                </a:solidFill>
                <a:latin typeface="Quattrocento Sans"/>
                <a:ea typeface="Quattrocento Sans"/>
                <a:cs typeface="Quattrocento Sans"/>
                <a:sym typeface="Quattrocento Sans"/>
              </a:rPr>
              <a:t>Expert in innovation and </a:t>
            </a:r>
            <a:r>
              <a:rPr lang="en" sz="900">
                <a:solidFill>
                  <a:schemeClr val="dk1"/>
                </a:solidFill>
                <a:latin typeface="Quattrocento Sans"/>
                <a:ea typeface="Quattrocento Sans"/>
                <a:cs typeface="Quattrocento Sans"/>
                <a:sym typeface="Quattrocento Sans"/>
              </a:rPr>
              <a:t>digital technologies</a:t>
            </a:r>
            <a:r>
              <a:rPr lang="en" sz="900">
                <a:solidFill>
                  <a:schemeClr val="dk1"/>
                </a:solidFill>
                <a:latin typeface="Quattrocento Sans"/>
                <a:ea typeface="Quattrocento Sans"/>
                <a:cs typeface="Quattrocento Sans"/>
                <a:sym typeface="Quattrocento Sans"/>
              </a:rPr>
              <a:t>. </a:t>
            </a:r>
            <a:endParaRPr sz="1100"/>
          </a:p>
        </p:txBody>
      </p:sp>
      <p:pic>
        <p:nvPicPr>
          <p:cNvPr id="732" name="Google Shape;732;p95"/>
          <p:cNvPicPr preferRelativeResize="0"/>
          <p:nvPr>
            <p:ph idx="5" type="pic"/>
          </p:nvPr>
        </p:nvPicPr>
        <p:blipFill rotWithShape="1">
          <a:blip r:embed="rId6">
            <a:alphaModFix/>
          </a:blip>
          <a:srcRect b="0" l="3618" r="3608" t="0"/>
          <a:stretch/>
        </p:blipFill>
        <p:spPr>
          <a:xfrm>
            <a:off x="4064850" y="2856573"/>
            <a:ext cx="654600" cy="705600"/>
          </a:xfrm>
          <a:prstGeom prst="ellipse">
            <a:avLst/>
          </a:prstGeom>
          <a:solidFill>
            <a:schemeClr val="dk1"/>
          </a:solidFill>
          <a:ln>
            <a:noFill/>
          </a:ln>
        </p:spPr>
      </p:pic>
      <p:sp>
        <p:nvSpPr>
          <p:cNvPr id="733" name="Google Shape;733;p95"/>
          <p:cNvSpPr txBox="1"/>
          <p:nvPr/>
        </p:nvSpPr>
        <p:spPr>
          <a:xfrm>
            <a:off x="8741750" y="139800"/>
            <a:ext cx="360900" cy="16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30.</a:t>
            </a:r>
            <a:endParaRPr sz="800">
              <a:latin typeface="Quattrocento Sans"/>
              <a:ea typeface="Quattrocento Sans"/>
              <a:cs typeface="Quattrocento Sans"/>
              <a:sym typeface="Quattrocen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737" name="Shape 737"/>
        <p:cNvGrpSpPr/>
        <p:nvPr/>
      </p:nvGrpSpPr>
      <p:grpSpPr>
        <a:xfrm>
          <a:off x="0" y="0"/>
          <a:ext cx="0" cy="0"/>
          <a:chOff x="0" y="0"/>
          <a:chExt cx="0" cy="0"/>
        </a:xfrm>
      </p:grpSpPr>
      <p:sp>
        <p:nvSpPr>
          <p:cNvPr id="738" name="Google Shape;738;p96"/>
          <p:cNvSpPr txBox="1"/>
          <p:nvPr/>
        </p:nvSpPr>
        <p:spPr>
          <a:xfrm>
            <a:off x="1414500" y="1963500"/>
            <a:ext cx="6315000" cy="12165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lang="en" sz="3600">
                <a:solidFill>
                  <a:schemeClr val="lt1"/>
                </a:solidFill>
                <a:latin typeface="Quattrocento Sans"/>
                <a:ea typeface="Quattrocento Sans"/>
                <a:cs typeface="Quattrocento Sans"/>
                <a:sym typeface="Quattrocento Sans"/>
              </a:rPr>
              <a:t>Appendix</a:t>
            </a:r>
            <a:endParaRPr b="0" i="0" sz="36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graphicFrame>
        <p:nvGraphicFramePr>
          <p:cNvPr id="743" name="Google Shape;743;p97"/>
          <p:cNvGraphicFramePr/>
          <p:nvPr/>
        </p:nvGraphicFramePr>
        <p:xfrm>
          <a:off x="2768300" y="720575"/>
          <a:ext cx="3000000" cy="3000000"/>
        </p:xfrm>
        <a:graphic>
          <a:graphicData uri="http://schemas.openxmlformats.org/drawingml/2006/table">
            <a:tbl>
              <a:tblPr>
                <a:noFill/>
                <a:tableStyleId>{A700734F-D49B-4685-940D-C343FB6EED7E}</a:tableStyleId>
              </a:tblPr>
              <a:tblGrid>
                <a:gridCol w="2083750"/>
                <a:gridCol w="2117425"/>
              </a:tblGrid>
              <a:tr h="57385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Assumptions</a:t>
                      </a:r>
                      <a:endParaRPr sz="10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Value</a:t>
                      </a:r>
                      <a:endParaRPr sz="1000">
                        <a:solidFill>
                          <a:srgbClr val="FFFFFF"/>
                        </a:solidFill>
                        <a:latin typeface="Calibri"/>
                        <a:ea typeface="Calibri"/>
                        <a:cs typeface="Calibri"/>
                        <a:sym typeface="Calibri"/>
                      </a:endParaRPr>
                    </a:p>
                  </a:txBody>
                  <a:tcPr marT="91425" marB="91425" marR="28575" marL="28575" anchor="b">
                    <a:solidFill>
                      <a:srgbClr val="F44336"/>
                    </a:solidFill>
                  </a:tcPr>
                </a:tc>
              </a:tr>
              <a:tr h="57385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 Trucks</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50</a:t>
                      </a:r>
                      <a:endParaRPr sz="1000">
                        <a:latin typeface="Calibri"/>
                        <a:ea typeface="Calibri"/>
                        <a:cs typeface="Calibri"/>
                        <a:sym typeface="Calibri"/>
                      </a:endParaRPr>
                    </a:p>
                  </a:txBody>
                  <a:tcPr marT="91425" marB="91425" marR="28575" marL="28575" anchor="b">
                    <a:solidFill>
                      <a:srgbClr val="FFFFFF"/>
                    </a:solidFill>
                  </a:tcPr>
                </a:tc>
              </a:tr>
              <a:tr h="85155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Fuel consumption per truck (kg H2/100km)</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10</a:t>
                      </a:r>
                      <a:endParaRPr sz="1000">
                        <a:latin typeface="Calibri"/>
                        <a:ea typeface="Calibri"/>
                        <a:cs typeface="Calibri"/>
                        <a:sym typeface="Calibri"/>
                      </a:endParaRPr>
                    </a:p>
                  </a:txBody>
                  <a:tcPr marT="91425" marB="91425" marR="28575" marL="28575" anchor="b">
                    <a:solidFill>
                      <a:srgbClr val="EDEDED"/>
                    </a:solidFill>
                  </a:tcPr>
                </a:tc>
              </a:tr>
              <a:tr h="85155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Yearly average mileage for a class 8 truck (km/year)</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104607.1</a:t>
                      </a:r>
                      <a:endParaRPr sz="1000">
                        <a:latin typeface="Calibri"/>
                        <a:ea typeface="Calibri"/>
                        <a:cs typeface="Calibri"/>
                        <a:sym typeface="Calibri"/>
                      </a:endParaRPr>
                    </a:p>
                  </a:txBody>
                  <a:tcPr marT="91425" marB="91425" marR="28575" marL="28575" anchor="b">
                    <a:solidFill>
                      <a:srgbClr val="FFFFFF"/>
                    </a:solidFill>
                  </a:tcPr>
                </a:tc>
              </a:tr>
              <a:tr h="85155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Cost of solar electricity ($/kWh)</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0.085</a:t>
                      </a:r>
                      <a:endParaRPr sz="1000">
                        <a:latin typeface="Calibri"/>
                        <a:ea typeface="Calibri"/>
                        <a:cs typeface="Calibri"/>
                        <a:sym typeface="Calibri"/>
                      </a:endParaRPr>
                    </a:p>
                  </a:txBody>
                  <a:tcPr marT="91425" marB="91425" marR="28575" marL="28575" anchor="b">
                    <a:solidFill>
                      <a:srgbClr val="EDEDED"/>
                    </a:solidFill>
                  </a:tcPr>
                </a:tc>
              </a:tr>
            </a:tbl>
          </a:graphicData>
        </a:graphic>
      </p:graphicFrame>
      <p:sp>
        <p:nvSpPr>
          <p:cNvPr id="744" name="Google Shape;744;p97"/>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Calculations</a:t>
            </a:r>
            <a:endParaRPr>
              <a:latin typeface="Quattrocento Sans"/>
              <a:ea typeface="Quattrocento Sans"/>
              <a:cs typeface="Quattrocento Sans"/>
              <a:sym typeface="Quattrocento Sans"/>
            </a:endParaRPr>
          </a:p>
        </p:txBody>
      </p:sp>
      <p:sp>
        <p:nvSpPr>
          <p:cNvPr id="745" name="Google Shape;745;p97"/>
          <p:cNvSpPr txBox="1"/>
          <p:nvPr/>
        </p:nvSpPr>
        <p:spPr>
          <a:xfrm>
            <a:off x="6821200" y="4626300"/>
            <a:ext cx="2227500" cy="2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Quattrocento Sans"/>
                <a:ea typeface="Quattrocento Sans"/>
                <a:cs typeface="Quattrocento Sans"/>
                <a:sym typeface="Quattrocento Sans"/>
              </a:rPr>
              <a:t>Please see the Estimation of Costs spreadsheet for details.</a:t>
            </a:r>
            <a:endParaRPr sz="1100">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graphicFrame>
        <p:nvGraphicFramePr>
          <p:cNvPr id="750" name="Google Shape;750;p98"/>
          <p:cNvGraphicFramePr/>
          <p:nvPr/>
        </p:nvGraphicFramePr>
        <p:xfrm>
          <a:off x="4129625" y="645325"/>
          <a:ext cx="3000000" cy="3000000"/>
        </p:xfrm>
        <a:graphic>
          <a:graphicData uri="http://schemas.openxmlformats.org/drawingml/2006/table">
            <a:tbl>
              <a:tblPr>
                <a:noFill/>
                <a:tableStyleId>{A700734F-D49B-4685-940D-C343FB6EED7E}</a:tableStyleId>
              </a:tblPr>
              <a:tblGrid>
                <a:gridCol w="2326425"/>
                <a:gridCol w="2364075"/>
              </a:tblGrid>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Electrolyzer Technology</a:t>
                      </a:r>
                      <a:endParaRPr sz="10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Alkaline</a:t>
                      </a:r>
                      <a:endParaRPr sz="1000">
                        <a:solidFill>
                          <a:srgbClr val="FFFFFF"/>
                        </a:solidFill>
                        <a:latin typeface="Calibri"/>
                        <a:ea typeface="Calibri"/>
                        <a:cs typeface="Calibri"/>
                        <a:sym typeface="Calibri"/>
                      </a:endParaRPr>
                    </a:p>
                  </a:txBody>
                  <a:tcPr marT="91425" marB="91425" marR="28575" marL="28575" anchor="b">
                    <a:solidFill>
                      <a:srgbClr val="F44336"/>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CAPEX (US$/kW)</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860.2</a:t>
                      </a:r>
                      <a:endParaRPr sz="1000">
                        <a:latin typeface="Calibri"/>
                        <a:ea typeface="Calibri"/>
                        <a:cs typeface="Calibri"/>
                        <a:sym typeface="Calibri"/>
                      </a:endParaRPr>
                    </a:p>
                  </a:txBody>
                  <a:tcPr marT="91425" marB="91425" marR="28575" marL="28575" anchor="b">
                    <a:solidFill>
                      <a:srgbClr val="FFFFFF"/>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OPEX (US$/kW)</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17.2</a:t>
                      </a:r>
                      <a:endParaRPr sz="1000">
                        <a:latin typeface="Calibri"/>
                        <a:ea typeface="Calibri"/>
                        <a:cs typeface="Calibri"/>
                        <a:sym typeface="Calibri"/>
                      </a:endParaRPr>
                    </a:p>
                  </a:txBody>
                  <a:tcPr marT="91425" marB="91425" marR="28575" marL="28575" anchor="b">
                    <a:solidFill>
                      <a:srgbClr val="EDEDED"/>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Efficiency (kWh of electricity/kg of H2)</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0.64</a:t>
                      </a:r>
                      <a:endParaRPr sz="1000">
                        <a:latin typeface="Calibri"/>
                        <a:ea typeface="Calibri"/>
                        <a:cs typeface="Calibri"/>
                        <a:sym typeface="Calibri"/>
                      </a:endParaRPr>
                    </a:p>
                  </a:txBody>
                  <a:tcPr marT="91425" marB="91425" marR="28575" marL="28575" anchor="b">
                    <a:solidFill>
                      <a:srgbClr val="FFFFFF"/>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Efficiency (MJ/kg of H2)</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2.304</a:t>
                      </a:r>
                      <a:endParaRPr sz="1000">
                        <a:latin typeface="Calibri"/>
                        <a:ea typeface="Calibri"/>
                        <a:cs typeface="Calibri"/>
                        <a:sym typeface="Calibri"/>
                      </a:endParaRPr>
                    </a:p>
                  </a:txBody>
                  <a:tcPr marT="91425" marB="91425" marR="28575" marL="28575" anchor="b">
                    <a:solidFill>
                      <a:srgbClr val="EDEDED"/>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Volumetric mass H2 (Patm) (kg/m3)</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0.08988</a:t>
                      </a:r>
                      <a:endParaRPr sz="1000">
                        <a:latin typeface="Calibri"/>
                        <a:ea typeface="Calibri"/>
                        <a:cs typeface="Calibri"/>
                        <a:sym typeface="Calibri"/>
                      </a:endParaRPr>
                    </a:p>
                  </a:txBody>
                  <a:tcPr marT="91425" marB="91425" marR="28575" marL="28575" anchor="b">
                    <a:solidFill>
                      <a:srgbClr val="FFFFFF"/>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Molar mass H2 (g/mol)</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2.016</a:t>
                      </a:r>
                      <a:endParaRPr sz="1000">
                        <a:latin typeface="Calibri"/>
                        <a:ea typeface="Calibri"/>
                        <a:cs typeface="Calibri"/>
                        <a:sym typeface="Calibri"/>
                      </a:endParaRPr>
                    </a:p>
                  </a:txBody>
                  <a:tcPr marT="91425" marB="91425" marR="28575" marL="28575" anchor="b">
                    <a:solidFill>
                      <a:srgbClr val="EDEDED"/>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Volumetric mass 02 (Patm) (kg/m3)</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1.35</a:t>
                      </a:r>
                      <a:endParaRPr sz="1000">
                        <a:latin typeface="Calibri"/>
                        <a:ea typeface="Calibri"/>
                        <a:cs typeface="Calibri"/>
                        <a:sym typeface="Calibri"/>
                      </a:endParaRPr>
                    </a:p>
                  </a:txBody>
                  <a:tcPr marT="91425" marB="91425" marR="28575" marL="28575" anchor="b">
                    <a:solidFill>
                      <a:srgbClr val="FFFFFF"/>
                    </a:solidFill>
                  </a:tcPr>
                </a:tc>
              </a:tr>
              <a:tr h="419700">
                <a:tc>
                  <a:txBody>
                    <a:bodyPr/>
                    <a:lstStyle/>
                    <a:p>
                      <a:pPr indent="0" lvl="0" marL="0" rtl="0" algn="ctr">
                        <a:lnSpc>
                          <a:spcPct val="115000"/>
                        </a:lnSpc>
                        <a:spcBef>
                          <a:spcPts val="0"/>
                        </a:spcBef>
                        <a:spcAft>
                          <a:spcPts val="0"/>
                        </a:spcAft>
                        <a:buNone/>
                      </a:pPr>
                      <a:r>
                        <a:rPr lang="en" sz="1000">
                          <a:solidFill>
                            <a:srgbClr val="FFFFFF"/>
                          </a:solidFill>
                          <a:latin typeface="Calibri"/>
                          <a:ea typeface="Calibri"/>
                          <a:cs typeface="Calibri"/>
                          <a:sym typeface="Calibri"/>
                        </a:rPr>
                        <a:t>Molar mass O2 (g/mol)</a:t>
                      </a:r>
                      <a:endParaRPr sz="10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000">
                          <a:latin typeface="Calibri"/>
                          <a:ea typeface="Calibri"/>
                          <a:cs typeface="Calibri"/>
                          <a:sym typeface="Calibri"/>
                        </a:rPr>
                        <a:t>32</a:t>
                      </a:r>
                      <a:endParaRPr sz="1000">
                        <a:latin typeface="Calibri"/>
                        <a:ea typeface="Calibri"/>
                        <a:cs typeface="Calibri"/>
                        <a:sym typeface="Calibri"/>
                      </a:endParaRPr>
                    </a:p>
                  </a:txBody>
                  <a:tcPr marT="91425" marB="91425" marR="28575" marL="28575" anchor="b">
                    <a:solidFill>
                      <a:srgbClr val="EDEDED"/>
                    </a:solidFill>
                  </a:tcPr>
                </a:tc>
              </a:tr>
            </a:tbl>
          </a:graphicData>
        </a:graphic>
      </p:graphicFrame>
      <p:sp>
        <p:nvSpPr>
          <p:cNvPr id="751" name="Google Shape;751;p98"/>
          <p:cNvSpPr txBox="1"/>
          <p:nvPr/>
        </p:nvSpPr>
        <p:spPr>
          <a:xfrm>
            <a:off x="231925" y="980050"/>
            <a:ext cx="3520800" cy="1041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1D1D1D"/>
              </a:buClr>
              <a:buSzPts val="3200"/>
              <a:buFont typeface="Quattrocento Sans"/>
              <a:buNone/>
            </a:pPr>
            <a:r>
              <a:rPr lang="en" sz="2700">
                <a:solidFill>
                  <a:srgbClr val="1D1D1D"/>
                </a:solidFill>
                <a:latin typeface="Quattrocento Sans"/>
                <a:ea typeface="Quattrocento Sans"/>
                <a:cs typeface="Quattrocento Sans"/>
                <a:sym typeface="Quattrocento Sans"/>
              </a:rPr>
              <a:t>Electrolysis technology</a:t>
            </a:r>
            <a:endParaRPr sz="900">
              <a:latin typeface="Quattrocento Sans"/>
              <a:ea typeface="Quattrocento Sans"/>
              <a:cs typeface="Quattrocento Sans"/>
              <a:sym typeface="Quattrocento Sans"/>
            </a:endParaRPr>
          </a:p>
        </p:txBody>
      </p:sp>
      <p:sp>
        <p:nvSpPr>
          <p:cNvPr id="752" name="Google Shape;752;p98"/>
          <p:cNvSpPr txBox="1"/>
          <p:nvPr/>
        </p:nvSpPr>
        <p:spPr>
          <a:xfrm>
            <a:off x="231925" y="1753466"/>
            <a:ext cx="2924100" cy="1941000"/>
          </a:xfrm>
          <a:prstGeom prst="rect">
            <a:avLst/>
          </a:prstGeom>
          <a:noFill/>
          <a:ln>
            <a:noFill/>
          </a:ln>
        </p:spPr>
        <p:txBody>
          <a:bodyPr anchorCtr="0" anchor="t" bIns="0" lIns="0" spcFirstLastPara="1" rIns="0" wrap="square" tIns="0">
            <a:noAutofit/>
          </a:bodyPr>
          <a:lstStyle/>
          <a:p>
            <a:pPr indent="-304800" lvl="0" marL="457200" marR="0" rtl="0" algn="l">
              <a:lnSpc>
                <a:spcPct val="150000"/>
              </a:lnSpc>
              <a:spcBef>
                <a:spcPts val="0"/>
              </a:spcBef>
              <a:spcAft>
                <a:spcPts val="0"/>
              </a:spcAft>
              <a:buClr>
                <a:srgbClr val="1D1D1D"/>
              </a:buClr>
              <a:buSzPts val="1200"/>
              <a:buFont typeface="Quattrocento Sans"/>
              <a:buChar char="●"/>
            </a:pPr>
            <a:r>
              <a:rPr lang="en" sz="1200">
                <a:solidFill>
                  <a:srgbClr val="1D1D1D"/>
                </a:solidFill>
                <a:latin typeface="Quattrocento Sans"/>
                <a:ea typeface="Quattrocento Sans"/>
                <a:cs typeface="Quattrocento Sans"/>
                <a:sym typeface="Quattrocento Sans"/>
              </a:rPr>
              <a:t>Although proton exchange electrolysis is slightly more efficient, we chose to use alkaline electrolysis because it is a more mature technology and because a &gt;50 MW PEM facility would be unprecedented.</a:t>
            </a:r>
            <a:endParaRPr sz="1200">
              <a:solidFill>
                <a:srgbClr val="1D1D1D"/>
              </a:solidFill>
              <a:latin typeface="Quattrocento Sans"/>
              <a:ea typeface="Quattrocento Sans"/>
              <a:cs typeface="Quattrocento Sans"/>
              <a:sym typeface="Quattrocento Sans"/>
            </a:endParaRPr>
          </a:p>
        </p:txBody>
      </p:sp>
      <p:sp>
        <p:nvSpPr>
          <p:cNvPr id="753" name="Google Shape;753;p98"/>
          <p:cNvSpPr txBox="1"/>
          <p:nvPr/>
        </p:nvSpPr>
        <p:spPr>
          <a:xfrm>
            <a:off x="5246525" y="4576900"/>
            <a:ext cx="3831600" cy="42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dk1"/>
                </a:solidFill>
                <a:latin typeface="Quattrocento Sans"/>
                <a:ea typeface="Quattrocento Sans"/>
                <a:cs typeface="Quattrocento Sans"/>
                <a:sym typeface="Quattrocento Sans"/>
              </a:rPr>
              <a:t>Adolf, J., et al. "Shell hydrogen study energy of the future? Sustainable mobility through fuel cells and h2." </a:t>
            </a:r>
            <a:r>
              <a:rPr i="1" lang="en" sz="800">
                <a:solidFill>
                  <a:schemeClr val="dk1"/>
                </a:solidFill>
                <a:latin typeface="Quattrocento Sans"/>
                <a:ea typeface="Quattrocento Sans"/>
                <a:cs typeface="Quattrocento Sans"/>
                <a:sym typeface="Quattrocento Sans"/>
              </a:rPr>
              <a:t>Shell, Hamburg</a:t>
            </a:r>
            <a:r>
              <a:rPr lang="en" sz="800">
                <a:solidFill>
                  <a:schemeClr val="dk1"/>
                </a:solidFill>
                <a:latin typeface="Quattrocento Sans"/>
                <a:ea typeface="Quattrocento Sans"/>
                <a:cs typeface="Quattrocento Sans"/>
                <a:sym typeface="Quattrocento Sans"/>
              </a:rPr>
              <a:t> (2017).</a:t>
            </a:r>
            <a:endParaRPr sz="800">
              <a:solidFill>
                <a:schemeClr val="dk1"/>
              </a:solidFill>
              <a:latin typeface="Quattrocento Sans"/>
              <a:ea typeface="Quattrocento Sans"/>
              <a:cs typeface="Quattrocento Sans"/>
              <a:sym typeface="Quattrocento Sans"/>
            </a:endParaRPr>
          </a:p>
          <a:p>
            <a:pPr indent="0" lvl="0" marL="0" rtl="0" algn="r">
              <a:spcBef>
                <a:spcPts val="0"/>
              </a:spcBef>
              <a:spcAft>
                <a:spcPts val="0"/>
              </a:spcAft>
              <a:buNone/>
            </a:pPr>
            <a:r>
              <a:rPr lang="en" sz="800">
                <a:solidFill>
                  <a:schemeClr val="dk1"/>
                </a:solidFill>
                <a:latin typeface="Quattrocento Sans"/>
                <a:ea typeface="Quattrocento Sans"/>
                <a:cs typeface="Quattrocento Sans"/>
                <a:sym typeface="Quattrocento Sans"/>
              </a:rPr>
              <a:t>Future cost and performance of water electrolysis: An expert elicitation study	</a:t>
            </a:r>
            <a:endParaRPr sz="800">
              <a:solidFill>
                <a:schemeClr val="dk1"/>
              </a:solidFill>
              <a:latin typeface="Quattrocento Sans"/>
              <a:ea typeface="Quattrocento Sans"/>
              <a:cs typeface="Quattrocento Sans"/>
              <a:sym typeface="Quattrocento Sans"/>
            </a:endParaRPr>
          </a:p>
          <a:p>
            <a:pPr indent="0" lvl="0" marL="0" rtl="0" algn="r">
              <a:spcBef>
                <a:spcPts val="0"/>
              </a:spcBef>
              <a:spcAft>
                <a:spcPts val="0"/>
              </a:spcAft>
              <a:buNone/>
            </a:pPr>
            <a:r>
              <a:t/>
            </a:r>
            <a:endParaRPr sz="800">
              <a:solidFill>
                <a:schemeClr val="dk1"/>
              </a:solidFill>
              <a:latin typeface="Quattrocento Sans"/>
              <a:ea typeface="Quattrocento Sans"/>
              <a:cs typeface="Quattrocento Sans"/>
              <a:sym typeface="Quattrocento Sans"/>
            </a:endParaRPr>
          </a:p>
        </p:txBody>
      </p:sp>
      <p:sp>
        <p:nvSpPr>
          <p:cNvPr id="754" name="Google Shape;754;p98"/>
          <p:cNvSpPr txBox="1"/>
          <p:nvPr/>
        </p:nvSpPr>
        <p:spPr>
          <a:xfrm>
            <a:off x="231925" y="4607425"/>
            <a:ext cx="22275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Please see the Estimation of Costs spreadsheet for details.</a:t>
            </a:r>
            <a:endParaRPr sz="1100">
              <a:latin typeface="Quattrocento Sans"/>
              <a:ea typeface="Quattrocento Sans"/>
              <a:cs typeface="Quattrocento Sans"/>
              <a:sym typeface="Quattrocento Sans"/>
            </a:endParaRPr>
          </a:p>
        </p:txBody>
      </p:sp>
      <p:sp>
        <p:nvSpPr>
          <p:cNvPr id="755" name="Google Shape;755;p98"/>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Calculations</a:t>
            </a:r>
            <a:endParaRPr>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99"/>
          <p:cNvSpPr txBox="1"/>
          <p:nvPr/>
        </p:nvSpPr>
        <p:spPr>
          <a:xfrm>
            <a:off x="268700" y="1311175"/>
            <a:ext cx="3520800" cy="2375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1D1D1D"/>
              </a:buClr>
              <a:buSzPts val="3200"/>
              <a:buFont typeface="Quattrocento Sans"/>
              <a:buNone/>
            </a:pPr>
            <a:r>
              <a:rPr lang="en" sz="2200">
                <a:solidFill>
                  <a:srgbClr val="1D1D1D"/>
                </a:solidFill>
                <a:latin typeface="Quattrocento Sans"/>
                <a:ea typeface="Quattrocento Sans"/>
                <a:cs typeface="Quattrocento Sans"/>
                <a:sym typeface="Quattrocento Sans"/>
              </a:rPr>
              <a:t>Given the above assumptions, the production facility is expected to cost $47 million dollars and consume 1205 GJ (335 GWh) of energy annually.</a:t>
            </a:r>
            <a:endParaRPr sz="400">
              <a:solidFill>
                <a:srgbClr val="F44336"/>
              </a:solidFill>
              <a:latin typeface="Quattrocento Sans"/>
              <a:ea typeface="Quattrocento Sans"/>
              <a:cs typeface="Quattrocento Sans"/>
              <a:sym typeface="Quattrocento Sans"/>
            </a:endParaRPr>
          </a:p>
        </p:txBody>
      </p:sp>
      <p:graphicFrame>
        <p:nvGraphicFramePr>
          <p:cNvPr id="761" name="Google Shape;761;p99"/>
          <p:cNvGraphicFramePr/>
          <p:nvPr/>
        </p:nvGraphicFramePr>
        <p:xfrm>
          <a:off x="3993475" y="674895"/>
          <a:ext cx="3000000" cy="3000000"/>
        </p:xfrm>
        <a:graphic>
          <a:graphicData uri="http://schemas.openxmlformats.org/drawingml/2006/table">
            <a:tbl>
              <a:tblPr>
                <a:noFill/>
                <a:tableStyleId>{A700734F-D49B-4685-940D-C343FB6EED7E}</a:tableStyleId>
              </a:tblPr>
              <a:tblGrid>
                <a:gridCol w="2470575"/>
                <a:gridCol w="2510575"/>
              </a:tblGrid>
              <a:tr h="545375">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Production Facility</a:t>
                      </a:r>
                      <a:endParaRPr sz="1200">
                        <a:solidFill>
                          <a:srgbClr val="FFFFFF"/>
                        </a:solidFill>
                        <a:latin typeface="Calibri"/>
                        <a:ea typeface="Calibri"/>
                        <a:cs typeface="Calibri"/>
                        <a:sym typeface="Calibri"/>
                      </a:endParaRPr>
                    </a:p>
                  </a:txBody>
                  <a:tcPr marT="91425" marB="91425" marR="28575" marL="28575" anchor="b">
                    <a:solidFill>
                      <a:srgbClr val="F44336"/>
                    </a:solidFill>
                  </a:tcPr>
                </a:tc>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Fresno, California</a:t>
                      </a:r>
                      <a:endParaRPr sz="1200">
                        <a:solidFill>
                          <a:srgbClr val="FFFFFF"/>
                        </a:solidFill>
                        <a:latin typeface="Calibri"/>
                        <a:ea typeface="Calibri"/>
                        <a:cs typeface="Calibri"/>
                        <a:sym typeface="Calibri"/>
                      </a:endParaRPr>
                    </a:p>
                  </a:txBody>
                  <a:tcPr marT="91425" marB="91425" marR="28575" marL="28575" anchor="b">
                    <a:solidFill>
                      <a:srgbClr val="F44336"/>
                    </a:solidFill>
                  </a:tcPr>
                </a:tc>
              </a:tr>
              <a:tr h="630650">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Produced hydrogen per year (kg H2 / year)</a:t>
                      </a:r>
                      <a:endParaRPr sz="12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523035.5</a:t>
                      </a:r>
                      <a:endParaRPr sz="1200">
                        <a:latin typeface="Calibri"/>
                        <a:ea typeface="Calibri"/>
                        <a:cs typeface="Calibri"/>
                        <a:sym typeface="Calibri"/>
                      </a:endParaRPr>
                    </a:p>
                  </a:txBody>
                  <a:tcPr marT="91425" marB="91425" marR="28575" marL="28575" anchor="b">
                    <a:solidFill>
                      <a:srgbClr val="FFFFFF"/>
                    </a:solidFill>
                  </a:tcPr>
                </a:tc>
              </a:tr>
              <a:tr h="540150">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Energy required per year (MJ/year)</a:t>
                      </a:r>
                      <a:endParaRPr sz="12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1205073</a:t>
                      </a:r>
                      <a:r>
                        <a:rPr lang="en" sz="1200">
                          <a:latin typeface="Calibri"/>
                          <a:ea typeface="Calibri"/>
                          <a:cs typeface="Calibri"/>
                          <a:sym typeface="Calibri"/>
                        </a:rPr>
                        <a:t>.792</a:t>
                      </a:r>
                      <a:endParaRPr sz="1200">
                        <a:latin typeface="Calibri"/>
                        <a:ea typeface="Calibri"/>
                        <a:cs typeface="Calibri"/>
                        <a:sym typeface="Calibri"/>
                      </a:endParaRPr>
                    </a:p>
                  </a:txBody>
                  <a:tcPr marT="91425" marB="91425" marR="28575" marL="28575" anchor="b">
                    <a:solidFill>
                      <a:srgbClr val="EDEDED"/>
                    </a:solidFill>
                  </a:tcPr>
                </a:tc>
              </a:tr>
              <a:tr h="540150">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Power required (MW)</a:t>
                      </a:r>
                      <a:endParaRPr sz="12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55.02620055</a:t>
                      </a:r>
                      <a:endParaRPr sz="1200">
                        <a:latin typeface="Calibri"/>
                        <a:ea typeface="Calibri"/>
                        <a:cs typeface="Calibri"/>
                        <a:sym typeface="Calibri"/>
                      </a:endParaRPr>
                    </a:p>
                  </a:txBody>
                  <a:tcPr marT="91425" marB="91425" marR="28575" marL="28575" anchor="b">
                    <a:solidFill>
                      <a:srgbClr val="FFFFFF"/>
                    </a:solidFill>
                  </a:tcPr>
                </a:tc>
              </a:tr>
              <a:tr h="545375">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Cost production site (dollars)</a:t>
                      </a:r>
                      <a:endParaRPr sz="12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47,334,366.06</a:t>
                      </a:r>
                      <a:endParaRPr sz="1200">
                        <a:latin typeface="Calibri"/>
                        <a:ea typeface="Calibri"/>
                        <a:cs typeface="Calibri"/>
                        <a:sym typeface="Calibri"/>
                      </a:endParaRPr>
                    </a:p>
                  </a:txBody>
                  <a:tcPr marT="91425" marB="91425" marR="28575" marL="28575" anchor="b">
                    <a:solidFill>
                      <a:srgbClr val="EDEDED"/>
                    </a:solidFill>
                  </a:tcPr>
                </a:tc>
              </a:tr>
              <a:tr h="540150">
                <a:tc>
                  <a:txBody>
                    <a:bodyPr/>
                    <a:lstStyle/>
                    <a:p>
                      <a:pPr indent="0" lvl="0" marL="0" rtl="0" algn="ctr">
                        <a:lnSpc>
                          <a:spcPct val="115000"/>
                        </a:lnSpc>
                        <a:spcBef>
                          <a:spcPts val="0"/>
                        </a:spcBef>
                        <a:spcAft>
                          <a:spcPts val="0"/>
                        </a:spcAft>
                        <a:buNone/>
                      </a:pPr>
                      <a:r>
                        <a:rPr lang="en" sz="1200">
                          <a:solidFill>
                            <a:srgbClr val="FFFFFF"/>
                          </a:solidFill>
                          <a:latin typeface="Calibri"/>
                          <a:ea typeface="Calibri"/>
                          <a:cs typeface="Calibri"/>
                          <a:sym typeface="Calibri"/>
                        </a:rPr>
                        <a:t>Cost production site (million dollars)</a:t>
                      </a:r>
                      <a:endParaRPr sz="1200">
                        <a:solidFill>
                          <a:srgbClr val="FFFFFF"/>
                        </a:solidFill>
                        <a:latin typeface="Calibri"/>
                        <a:ea typeface="Calibri"/>
                        <a:cs typeface="Calibri"/>
                        <a:sym typeface="Calibri"/>
                      </a:endParaRPr>
                    </a:p>
                  </a:txBody>
                  <a:tcPr marT="91425" marB="91425" marR="28575" marL="28575" anchor="b">
                    <a:solidFill>
                      <a:srgbClr val="111111"/>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47.33</a:t>
                      </a:r>
                      <a:endParaRPr sz="1200">
                        <a:latin typeface="Calibri"/>
                        <a:ea typeface="Calibri"/>
                        <a:cs typeface="Calibri"/>
                        <a:sym typeface="Calibri"/>
                      </a:endParaRPr>
                    </a:p>
                  </a:txBody>
                  <a:tcPr marT="91425" marB="91425" marR="28575" marL="28575" anchor="b">
                    <a:solidFill>
                      <a:srgbClr val="FFFFFF"/>
                    </a:solidFill>
                  </a:tcPr>
                </a:tc>
              </a:tr>
              <a:tr h="540150">
                <a:tc>
                  <a:txBody>
                    <a:bodyPr/>
                    <a:lstStyle/>
                    <a:p>
                      <a:pPr indent="0" lvl="0" marL="0" rtl="0" algn="l">
                        <a:spcBef>
                          <a:spcPts val="0"/>
                        </a:spcBef>
                        <a:spcAft>
                          <a:spcPts val="0"/>
                        </a:spcAft>
                        <a:buNone/>
                      </a:pPr>
                      <a:r>
                        <a:t/>
                      </a:r>
                      <a:endParaRPr/>
                    </a:p>
                  </a:txBody>
                  <a:tcPr marT="91425" marB="91425" marR="28575" marL="28575" anchor="b"/>
                </a:tc>
                <a:tc>
                  <a:txBody>
                    <a:bodyPr/>
                    <a:lstStyle/>
                    <a:p>
                      <a:pPr indent="0" lvl="0" marL="0" rtl="0" algn="l">
                        <a:spcBef>
                          <a:spcPts val="0"/>
                        </a:spcBef>
                        <a:spcAft>
                          <a:spcPts val="0"/>
                        </a:spcAft>
                        <a:buNone/>
                      </a:pPr>
                      <a:r>
                        <a:t/>
                      </a:r>
                      <a:endParaRPr/>
                    </a:p>
                  </a:txBody>
                  <a:tcPr marT="91425" marB="91425" marR="28575" marL="28575" anchor="b"/>
                </a:tc>
              </a:tr>
            </a:tbl>
          </a:graphicData>
        </a:graphic>
      </p:graphicFrame>
      <p:sp>
        <p:nvSpPr>
          <p:cNvPr id="762" name="Google Shape;762;p99"/>
          <p:cNvSpPr txBox="1"/>
          <p:nvPr/>
        </p:nvSpPr>
        <p:spPr>
          <a:xfrm>
            <a:off x="6821200" y="4626300"/>
            <a:ext cx="2227500" cy="2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Quattrocento Sans"/>
                <a:ea typeface="Quattrocento Sans"/>
                <a:cs typeface="Quattrocento Sans"/>
                <a:sym typeface="Quattrocento Sans"/>
              </a:rPr>
              <a:t>Please see the Estimation of Costs spreadsheet for details.</a:t>
            </a:r>
            <a:endParaRPr sz="1100">
              <a:latin typeface="Quattrocento Sans"/>
              <a:ea typeface="Quattrocento Sans"/>
              <a:cs typeface="Quattrocento Sans"/>
              <a:sym typeface="Quattrocento Sans"/>
            </a:endParaRPr>
          </a:p>
        </p:txBody>
      </p:sp>
      <p:sp>
        <p:nvSpPr>
          <p:cNvPr id="763" name="Google Shape;763;p99"/>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Calculations</a:t>
            </a:r>
            <a:endParaRPr>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7" name="Shape 767"/>
        <p:cNvGrpSpPr/>
        <p:nvPr/>
      </p:nvGrpSpPr>
      <p:grpSpPr>
        <a:xfrm>
          <a:off x="0" y="0"/>
          <a:ext cx="0" cy="0"/>
          <a:chOff x="0" y="0"/>
          <a:chExt cx="0" cy="0"/>
        </a:xfrm>
      </p:grpSpPr>
      <p:pic>
        <p:nvPicPr>
          <p:cNvPr id="768" name="Google Shape;768;p100"/>
          <p:cNvPicPr preferRelativeResize="0"/>
          <p:nvPr/>
        </p:nvPicPr>
        <p:blipFill>
          <a:blip r:embed="rId3">
            <a:alphaModFix/>
          </a:blip>
          <a:stretch>
            <a:fillRect/>
          </a:stretch>
        </p:blipFill>
        <p:spPr>
          <a:xfrm>
            <a:off x="1007287" y="1555050"/>
            <a:ext cx="6442325" cy="3098100"/>
          </a:xfrm>
          <a:prstGeom prst="rect">
            <a:avLst/>
          </a:prstGeom>
          <a:noFill/>
          <a:ln>
            <a:noFill/>
          </a:ln>
        </p:spPr>
      </p:pic>
      <p:sp>
        <p:nvSpPr>
          <p:cNvPr id="769" name="Google Shape;769;p100"/>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Stakeholders</a:t>
            </a:r>
            <a:endParaRPr>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pic>
        <p:nvPicPr>
          <p:cNvPr id="774" name="Google Shape;774;p101"/>
          <p:cNvPicPr preferRelativeResize="0"/>
          <p:nvPr/>
        </p:nvPicPr>
        <p:blipFill>
          <a:blip r:embed="rId3">
            <a:alphaModFix/>
          </a:blip>
          <a:stretch>
            <a:fillRect/>
          </a:stretch>
        </p:blipFill>
        <p:spPr>
          <a:xfrm>
            <a:off x="1769438" y="463326"/>
            <a:ext cx="5605126" cy="4216850"/>
          </a:xfrm>
          <a:prstGeom prst="rect">
            <a:avLst/>
          </a:prstGeom>
          <a:noFill/>
          <a:ln>
            <a:noFill/>
          </a:ln>
        </p:spPr>
      </p:pic>
      <p:sp>
        <p:nvSpPr>
          <p:cNvPr id="775" name="Google Shape;775;p101"/>
          <p:cNvSpPr txBox="1"/>
          <p:nvPr/>
        </p:nvSpPr>
        <p:spPr>
          <a:xfrm>
            <a:off x="6097975" y="4861750"/>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https://www.fch.europa.eu</a:t>
            </a:r>
            <a:endParaRPr sz="800">
              <a:latin typeface="Quattrocento Sans"/>
              <a:ea typeface="Quattrocento Sans"/>
              <a:cs typeface="Quattrocento Sans"/>
              <a:sym typeface="Quattrocento Sans"/>
            </a:endParaRPr>
          </a:p>
        </p:txBody>
      </p:sp>
      <p:sp>
        <p:nvSpPr>
          <p:cNvPr id="776" name="Google Shape;776;p101"/>
          <p:cNvSpPr txBox="1"/>
          <p:nvPr/>
        </p:nvSpPr>
        <p:spPr>
          <a:xfrm>
            <a:off x="132450" y="117725"/>
            <a:ext cx="2442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Payload capacity of different powertrains</a:t>
            </a:r>
            <a:endParaRPr>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2"/>
          <p:cNvSpPr txBox="1"/>
          <p:nvPr>
            <p:ph idx="1" type="body"/>
          </p:nvPr>
        </p:nvSpPr>
        <p:spPr>
          <a:xfrm>
            <a:off x="623400" y="4781500"/>
            <a:ext cx="8520600" cy="3416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800">
                <a:latin typeface="Quattrocento Sans"/>
                <a:ea typeface="Quattrocento Sans"/>
                <a:cs typeface="Quattrocento Sans"/>
                <a:sym typeface="Quattrocento Sans"/>
              </a:rPr>
              <a:t>https://cafcp.org/stationmap </a:t>
            </a:r>
            <a:endParaRPr sz="800">
              <a:latin typeface="Quattrocento Sans"/>
              <a:ea typeface="Quattrocento Sans"/>
              <a:cs typeface="Quattrocento Sans"/>
              <a:sym typeface="Quattrocento Sans"/>
            </a:endParaRPr>
          </a:p>
        </p:txBody>
      </p:sp>
      <p:pic>
        <p:nvPicPr>
          <p:cNvPr id="782" name="Google Shape;782;p102"/>
          <p:cNvPicPr preferRelativeResize="0"/>
          <p:nvPr/>
        </p:nvPicPr>
        <p:blipFill>
          <a:blip r:embed="rId3">
            <a:alphaModFix/>
          </a:blip>
          <a:stretch>
            <a:fillRect/>
          </a:stretch>
        </p:blipFill>
        <p:spPr>
          <a:xfrm>
            <a:off x="4443700" y="829050"/>
            <a:ext cx="3000553" cy="4067925"/>
          </a:xfrm>
          <a:prstGeom prst="rect">
            <a:avLst/>
          </a:prstGeom>
          <a:noFill/>
          <a:ln>
            <a:noFill/>
          </a:ln>
        </p:spPr>
      </p:pic>
      <p:sp>
        <p:nvSpPr>
          <p:cNvPr id="783" name="Google Shape;783;p102"/>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Current H</a:t>
            </a:r>
            <a:r>
              <a:rPr baseline="-25000" lang="en">
                <a:latin typeface="Quattrocento Sans"/>
                <a:ea typeface="Quattrocento Sans"/>
                <a:cs typeface="Quattrocento Sans"/>
                <a:sym typeface="Quattrocento Sans"/>
              </a:rPr>
              <a:t>2</a:t>
            </a:r>
            <a:r>
              <a:rPr lang="en">
                <a:latin typeface="Quattrocento Sans"/>
                <a:ea typeface="Quattrocento Sans"/>
                <a:cs typeface="Quattrocento Sans"/>
                <a:sym typeface="Quattrocento Sans"/>
              </a:rPr>
              <a:t> fuel stations in CA</a:t>
            </a:r>
            <a:endParaRPr>
              <a:latin typeface="Quattrocento Sans"/>
              <a:ea typeface="Quattrocento Sans"/>
              <a:cs typeface="Quattrocento Sans"/>
              <a:sym typeface="Quattrocento Sans"/>
            </a:endParaRPr>
          </a:p>
        </p:txBody>
      </p:sp>
      <p:sp>
        <p:nvSpPr>
          <p:cNvPr id="784" name="Google Shape;784;p102"/>
          <p:cNvSpPr txBox="1"/>
          <p:nvPr/>
        </p:nvSpPr>
        <p:spPr>
          <a:xfrm>
            <a:off x="183950" y="1228850"/>
            <a:ext cx="30000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D1D1D"/>
              </a:buClr>
              <a:buSzPts val="1200"/>
              <a:buFont typeface="Quattrocento Sans"/>
              <a:buChar char="●"/>
            </a:pPr>
            <a:r>
              <a:rPr lang="en" sz="1200">
                <a:solidFill>
                  <a:srgbClr val="1D1D1D"/>
                </a:solidFill>
                <a:latin typeface="Quattrocento Sans"/>
                <a:ea typeface="Quattrocento Sans"/>
                <a:cs typeface="Quattrocento Sans"/>
                <a:sym typeface="Quattrocento Sans"/>
              </a:rPr>
              <a:t>Many of these hydrogen fuel stations could be retrofitted to support discharging. Specifically, those located near ports would be especially valuable since trucks must stop regardless to unload, and could conveniently discharge excess hydrogen.</a:t>
            </a:r>
            <a:endParaRPr sz="1200">
              <a:solidFill>
                <a:srgbClr val="1D1D1D"/>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pic>
        <p:nvPicPr>
          <p:cNvPr id="789" name="Google Shape;789;p103"/>
          <p:cNvPicPr preferRelativeResize="0"/>
          <p:nvPr/>
        </p:nvPicPr>
        <p:blipFill>
          <a:blip r:embed="rId3">
            <a:alphaModFix/>
          </a:blip>
          <a:stretch>
            <a:fillRect/>
          </a:stretch>
        </p:blipFill>
        <p:spPr>
          <a:xfrm>
            <a:off x="3678226" y="1202950"/>
            <a:ext cx="5465774" cy="3051799"/>
          </a:xfrm>
          <a:prstGeom prst="rect">
            <a:avLst/>
          </a:prstGeom>
          <a:noFill/>
          <a:ln>
            <a:noFill/>
          </a:ln>
        </p:spPr>
      </p:pic>
      <p:sp>
        <p:nvSpPr>
          <p:cNvPr id="790" name="Google Shape;790;p103"/>
          <p:cNvSpPr txBox="1"/>
          <p:nvPr/>
        </p:nvSpPr>
        <p:spPr>
          <a:xfrm>
            <a:off x="6144000" y="4668225"/>
            <a:ext cx="3000000" cy="3000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latin typeface="Quattrocento Sans"/>
                <a:ea typeface="Quattrocento Sans"/>
                <a:cs typeface="Quattrocento Sans"/>
                <a:sym typeface="Quattrocento Sans"/>
              </a:rPr>
              <a:t>https://www.fresno.gov/publicutilities/wp-content/uploads/sites/16/2016/11/Collection-System-Master-Plan.pdf</a:t>
            </a:r>
            <a:r>
              <a:rPr lang="en" sz="800">
                <a:solidFill>
                  <a:schemeClr val="dk2"/>
                </a:solidFill>
                <a:latin typeface="Quattrocento Sans"/>
                <a:ea typeface="Quattrocento Sans"/>
                <a:cs typeface="Quattrocento Sans"/>
                <a:sym typeface="Quattrocento Sans"/>
              </a:rPr>
              <a:t> </a:t>
            </a:r>
            <a:endParaRPr sz="800">
              <a:latin typeface="Quattrocento Sans"/>
              <a:ea typeface="Quattrocento Sans"/>
              <a:cs typeface="Quattrocento Sans"/>
              <a:sym typeface="Quattrocento Sans"/>
            </a:endParaRPr>
          </a:p>
        </p:txBody>
      </p:sp>
      <p:sp>
        <p:nvSpPr>
          <p:cNvPr id="791" name="Google Shape;791;p103"/>
          <p:cNvSpPr txBox="1"/>
          <p:nvPr/>
        </p:nvSpPr>
        <p:spPr>
          <a:xfrm>
            <a:off x="132450" y="117725"/>
            <a:ext cx="1751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Wastewater </a:t>
            </a:r>
            <a:r>
              <a:rPr lang="en">
                <a:latin typeface="Quattrocento Sans"/>
                <a:ea typeface="Quattrocento Sans"/>
                <a:cs typeface="Quattrocento Sans"/>
                <a:sym typeface="Quattrocento Sans"/>
              </a:rPr>
              <a:t>treatment</a:t>
            </a:r>
            <a:endParaRPr>
              <a:latin typeface="Quattrocento Sans"/>
              <a:ea typeface="Quattrocento Sans"/>
              <a:cs typeface="Quattrocento Sans"/>
              <a:sym typeface="Quattrocento Sans"/>
            </a:endParaRPr>
          </a:p>
        </p:txBody>
      </p:sp>
      <p:sp>
        <p:nvSpPr>
          <p:cNvPr id="792" name="Google Shape;792;p103"/>
          <p:cNvSpPr txBox="1"/>
          <p:nvPr/>
        </p:nvSpPr>
        <p:spPr>
          <a:xfrm>
            <a:off x="183950" y="1228850"/>
            <a:ext cx="30000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D1D1D"/>
              </a:buClr>
              <a:buSzPts val="1200"/>
              <a:buFont typeface="Quattrocento Sans"/>
              <a:buChar char="●"/>
            </a:pPr>
            <a:r>
              <a:rPr lang="en" sz="1200">
                <a:solidFill>
                  <a:srgbClr val="1D1D1D"/>
                </a:solidFill>
                <a:latin typeface="Quattrocento Sans"/>
                <a:ea typeface="Quattrocento Sans"/>
                <a:cs typeface="Quattrocento Sans"/>
                <a:sym typeface="Quattrocento Sans"/>
              </a:rPr>
              <a:t>Large volumes of O</a:t>
            </a:r>
            <a:r>
              <a:rPr baseline="-25000" lang="en" sz="1200">
                <a:solidFill>
                  <a:srgbClr val="1D1D1D"/>
                </a:solidFill>
                <a:latin typeface="Quattrocento Sans"/>
                <a:ea typeface="Quattrocento Sans"/>
                <a:cs typeface="Quattrocento Sans"/>
                <a:sym typeface="Quattrocento Sans"/>
              </a:rPr>
              <a:t>2</a:t>
            </a:r>
            <a:r>
              <a:rPr lang="en" sz="1200">
                <a:solidFill>
                  <a:srgbClr val="1D1D1D"/>
                </a:solidFill>
                <a:latin typeface="Quattrocento Sans"/>
                <a:ea typeface="Quattrocento Sans"/>
                <a:cs typeface="Quattrocento Sans"/>
                <a:sym typeface="Quattrocento Sans"/>
              </a:rPr>
              <a:t> are produced as a byproduct of hydrolysis. This oxygen could be sold to the Fresno Wastewater Treatment facility, who require large amounts of oxygen for the microorganisms they use to break down waste.</a:t>
            </a:r>
            <a:endParaRPr sz="1200">
              <a:solidFill>
                <a:srgbClr val="1D1D1D"/>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2" name="Shape 322"/>
        <p:cNvGrpSpPr/>
        <p:nvPr/>
      </p:nvGrpSpPr>
      <p:grpSpPr>
        <a:xfrm>
          <a:off x="0" y="0"/>
          <a:ext cx="0" cy="0"/>
          <a:chOff x="0" y="0"/>
          <a:chExt cx="0" cy="0"/>
        </a:xfrm>
      </p:grpSpPr>
      <p:sp>
        <p:nvSpPr>
          <p:cNvPr id="323" name="Google Shape;323;p68"/>
          <p:cNvSpPr txBox="1"/>
          <p:nvPr/>
        </p:nvSpPr>
        <p:spPr>
          <a:xfrm>
            <a:off x="3670800" y="4757925"/>
            <a:ext cx="54732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latin typeface="Quattrocento Sans"/>
                <a:ea typeface="Quattrocento Sans"/>
                <a:cs typeface="Quattrocento Sans"/>
                <a:sym typeface="Quattrocento Sans"/>
              </a:rPr>
              <a:t>https://cleanairactionplan.org/documents/final-2017-clean-air-action-plan-update.pdf</a:t>
            </a:r>
            <a:endParaRPr sz="700">
              <a:latin typeface="Quattrocento Sans"/>
              <a:ea typeface="Quattrocento Sans"/>
              <a:cs typeface="Quattrocento Sans"/>
              <a:sym typeface="Quattrocento Sans"/>
            </a:endParaRPr>
          </a:p>
        </p:txBody>
      </p:sp>
      <p:pic>
        <p:nvPicPr>
          <p:cNvPr id="324" name="Google Shape;324;p68"/>
          <p:cNvPicPr preferRelativeResize="0"/>
          <p:nvPr/>
        </p:nvPicPr>
        <p:blipFill>
          <a:blip r:embed="rId3">
            <a:alphaModFix/>
          </a:blip>
          <a:stretch>
            <a:fillRect/>
          </a:stretch>
        </p:blipFill>
        <p:spPr>
          <a:xfrm>
            <a:off x="706900" y="907050"/>
            <a:ext cx="6537520" cy="688537"/>
          </a:xfrm>
          <a:prstGeom prst="rect">
            <a:avLst/>
          </a:prstGeom>
          <a:noFill/>
          <a:ln>
            <a:noFill/>
          </a:ln>
        </p:spPr>
      </p:pic>
      <p:sp>
        <p:nvSpPr>
          <p:cNvPr id="325" name="Google Shape;325;p68"/>
          <p:cNvSpPr txBox="1"/>
          <p:nvPr/>
        </p:nvSpPr>
        <p:spPr>
          <a:xfrm>
            <a:off x="786450" y="2089370"/>
            <a:ext cx="7571100" cy="688500"/>
          </a:xfrm>
          <a:prstGeom prst="rect">
            <a:avLst/>
          </a:prstGeom>
          <a:noFill/>
          <a:ln>
            <a:noFill/>
          </a:ln>
        </p:spPr>
        <p:txBody>
          <a:bodyPr anchorCtr="0" anchor="t" bIns="0" lIns="0" spcFirstLastPara="1" rIns="68575" wrap="square" tIns="0">
            <a:noAutofit/>
          </a:bodyPr>
          <a:lstStyle/>
          <a:p>
            <a:pPr indent="0" lvl="0" marL="0" rtl="0" algn="l">
              <a:lnSpc>
                <a:spcPct val="115000"/>
              </a:lnSpc>
              <a:spcBef>
                <a:spcPts val="1200"/>
              </a:spcBef>
              <a:spcAft>
                <a:spcPts val="0"/>
              </a:spcAft>
              <a:buNone/>
            </a:pPr>
            <a:r>
              <a:rPr lang="en" sz="1100">
                <a:solidFill>
                  <a:schemeClr val="dk1"/>
                </a:solidFill>
                <a:latin typeface="PT Serif"/>
                <a:ea typeface="PT Serif"/>
                <a:cs typeface="PT Serif"/>
                <a:sym typeface="PT Serif"/>
              </a:rPr>
              <a:t>“The nation’s largest port complex approved a plan Thursday to slash air pollution by encouraging the </a:t>
            </a:r>
            <a:r>
              <a:rPr lang="en" sz="1100">
                <a:solidFill>
                  <a:schemeClr val="accent1"/>
                </a:solidFill>
                <a:latin typeface="PT Serif"/>
                <a:ea typeface="PT Serif"/>
                <a:cs typeface="PT Serif"/>
                <a:sym typeface="PT Serif"/>
              </a:rPr>
              <a:t>phase-out of diesel</a:t>
            </a:r>
            <a:r>
              <a:rPr lang="en" sz="1100">
                <a:solidFill>
                  <a:schemeClr val="dk1"/>
                </a:solidFill>
                <a:latin typeface="PT Serif"/>
                <a:ea typeface="PT Serif"/>
                <a:cs typeface="PT Serif"/>
                <a:sym typeface="PT Serif"/>
              </a:rPr>
              <a:t> trucks in favor of natural gas and, ultimately, </a:t>
            </a:r>
            <a:r>
              <a:rPr lang="en" sz="1100">
                <a:solidFill>
                  <a:schemeClr val="accent1"/>
                </a:solidFill>
                <a:latin typeface="PT Serif"/>
                <a:ea typeface="PT Serif"/>
                <a:cs typeface="PT Serif"/>
                <a:sym typeface="PT Serif"/>
              </a:rPr>
              <a:t>zero-emissions trucks</a:t>
            </a:r>
            <a:r>
              <a:rPr lang="en" sz="1100">
                <a:solidFill>
                  <a:schemeClr val="dk1"/>
                </a:solidFill>
                <a:latin typeface="PT Serif"/>
                <a:ea typeface="PT Serif"/>
                <a:cs typeface="PT Serif"/>
                <a:sym typeface="PT Serif"/>
              </a:rPr>
              <a:t> and cargo-handling equipment over the next two decades.”</a:t>
            </a:r>
            <a:endParaRPr sz="1100">
              <a:solidFill>
                <a:schemeClr val="dk1"/>
              </a:solidFill>
              <a:latin typeface="PT Serif"/>
              <a:ea typeface="PT Serif"/>
              <a:cs typeface="PT Serif"/>
              <a:sym typeface="PT Serif"/>
            </a:endParaRPr>
          </a:p>
          <a:p>
            <a:pPr indent="0" lvl="0" marL="0" rtl="0" algn="l">
              <a:lnSpc>
                <a:spcPct val="150000"/>
              </a:lnSpc>
              <a:spcBef>
                <a:spcPts val="1200"/>
              </a:spcBef>
              <a:spcAft>
                <a:spcPts val="0"/>
              </a:spcAft>
              <a:buNone/>
            </a:pPr>
            <a:r>
              <a:t/>
            </a:r>
            <a:endParaRPr sz="1100">
              <a:solidFill>
                <a:schemeClr val="dk1"/>
              </a:solidFill>
              <a:latin typeface="PT Serif"/>
              <a:ea typeface="PT Serif"/>
              <a:cs typeface="PT Serif"/>
              <a:sym typeface="PT Serif"/>
            </a:endParaRPr>
          </a:p>
          <a:p>
            <a:pPr indent="0" lvl="0" marL="0" marR="0" rtl="0" algn="l">
              <a:lnSpc>
                <a:spcPct val="150000"/>
              </a:lnSpc>
              <a:spcBef>
                <a:spcPts val="0"/>
              </a:spcBef>
              <a:spcAft>
                <a:spcPts val="0"/>
              </a:spcAft>
              <a:buNone/>
            </a:pPr>
            <a:r>
              <a:t/>
            </a:r>
            <a:endParaRPr sz="1100">
              <a:solidFill>
                <a:schemeClr val="dk1"/>
              </a:solidFill>
              <a:latin typeface="PT Serif"/>
              <a:ea typeface="PT Serif"/>
              <a:cs typeface="PT Serif"/>
              <a:sym typeface="PT Serif"/>
            </a:endParaRPr>
          </a:p>
        </p:txBody>
      </p:sp>
      <p:sp>
        <p:nvSpPr>
          <p:cNvPr id="326" name="Google Shape;326;p68"/>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3</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4"/>
          <p:cNvSpPr txBox="1"/>
          <p:nvPr>
            <p:ph idx="1" type="body"/>
          </p:nvPr>
        </p:nvSpPr>
        <p:spPr>
          <a:xfrm>
            <a:off x="311700" y="1152475"/>
            <a:ext cx="35514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HyTech Power has developed an Internal Combustion Assistance (ICA) technology to retrofit 9-18 L diesel engines.</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Improves fuel efficiency by up to 30 percent.</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Composed of an electrolyzer, an injection system and a timing controller.</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Alternative fuel retrofit systems regulated by the California Air Resources Board </a:t>
            </a:r>
            <a:r>
              <a:rPr lang="en" sz="1200" u="sng">
                <a:solidFill>
                  <a:schemeClr val="hlink"/>
                </a:solidFill>
                <a:latin typeface="Quattrocento Sans"/>
                <a:ea typeface="Quattrocento Sans"/>
                <a:cs typeface="Quattrocento Sans"/>
                <a:sym typeface="Quattrocento Sans"/>
                <a:hlinkClick r:id="rId3"/>
              </a:rPr>
              <a:t>https://ww2.arb.ca.gov/alternative-fuel-retrofit-systems-aftermarket</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Could be used as a transition technology towards FCEVs.</a:t>
            </a:r>
            <a:endParaRPr sz="1200">
              <a:latin typeface="Quattrocento Sans"/>
              <a:ea typeface="Quattrocento Sans"/>
              <a:cs typeface="Quattrocento Sans"/>
              <a:sym typeface="Quattrocento Sans"/>
            </a:endParaRPr>
          </a:p>
        </p:txBody>
      </p:sp>
      <p:sp>
        <p:nvSpPr>
          <p:cNvPr id="798" name="Google Shape;798;p104"/>
          <p:cNvSpPr txBox="1"/>
          <p:nvPr/>
        </p:nvSpPr>
        <p:spPr>
          <a:xfrm>
            <a:off x="2449975" y="4568875"/>
            <a:ext cx="6530100" cy="49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PT Sans"/>
                <a:ea typeface="PT Sans"/>
                <a:cs typeface="PT Sans"/>
                <a:sym typeface="PT Sans"/>
              </a:rPr>
              <a:t>https://www.hytechpower.com/products</a:t>
            </a:r>
            <a:endParaRPr sz="1000">
              <a:latin typeface="PT Sans"/>
              <a:ea typeface="PT Sans"/>
              <a:cs typeface="PT Sans"/>
              <a:sym typeface="PT Sans"/>
            </a:endParaRPr>
          </a:p>
        </p:txBody>
      </p:sp>
      <p:sp>
        <p:nvSpPr>
          <p:cNvPr id="799" name="Google Shape;799;p104"/>
          <p:cNvSpPr txBox="1"/>
          <p:nvPr/>
        </p:nvSpPr>
        <p:spPr>
          <a:xfrm>
            <a:off x="132450" y="117725"/>
            <a:ext cx="2133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Hydrogen diesel retrofit</a:t>
            </a:r>
            <a:endParaRPr>
              <a:latin typeface="Quattrocento Sans"/>
              <a:ea typeface="Quattrocento Sans"/>
              <a:cs typeface="Quattrocento Sans"/>
              <a:sym typeface="Quattrocento Sans"/>
            </a:endParaRPr>
          </a:p>
        </p:txBody>
      </p:sp>
      <p:pic>
        <p:nvPicPr>
          <p:cNvPr id="800" name="Google Shape;800;p104"/>
          <p:cNvPicPr preferRelativeResize="0"/>
          <p:nvPr/>
        </p:nvPicPr>
        <p:blipFill rotWithShape="1">
          <a:blip r:embed="rId4">
            <a:alphaModFix/>
          </a:blip>
          <a:srcRect b="0" l="28632" r="0" t="0"/>
          <a:stretch/>
        </p:blipFill>
        <p:spPr>
          <a:xfrm>
            <a:off x="5428675" y="360425"/>
            <a:ext cx="3551399" cy="3976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69"/>
          <p:cNvPicPr preferRelativeResize="0"/>
          <p:nvPr/>
        </p:nvPicPr>
        <p:blipFill rotWithShape="1">
          <a:blip r:embed="rId3">
            <a:alphaModFix/>
          </a:blip>
          <a:srcRect b="0" l="0" r="0" t="0"/>
          <a:stretch/>
        </p:blipFill>
        <p:spPr>
          <a:xfrm>
            <a:off x="8322154" y="3440294"/>
            <a:ext cx="225344" cy="225344"/>
          </a:xfrm>
          <a:prstGeom prst="rect">
            <a:avLst/>
          </a:prstGeom>
          <a:noFill/>
          <a:ln>
            <a:noFill/>
          </a:ln>
        </p:spPr>
      </p:pic>
      <p:sp>
        <p:nvSpPr>
          <p:cNvPr id="332" name="Google Shape;332;p69">
            <a:hlinkClick action="ppaction://hlinkshowjump?jump=nextslide"/>
          </p:cNvPr>
          <p:cNvSpPr/>
          <p:nvPr/>
        </p:nvSpPr>
        <p:spPr>
          <a:xfrm>
            <a:off x="8254604" y="3411420"/>
            <a:ext cx="411000" cy="319500"/>
          </a:xfrm>
          <a:prstGeom prst="roundRect">
            <a:avLst>
              <a:gd fmla="val 8603" name="adj"/>
            </a:avLst>
          </a:prstGeom>
          <a:solidFill>
            <a:schemeClr val="accent1">
              <a:alpha val="0"/>
            </a:schemeClr>
          </a:solidFill>
          <a:ln cap="flat" cmpd="sng" w="12700">
            <a:solidFill>
              <a:schemeClr val="accent1">
                <a:alpha val="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pic>
        <p:nvPicPr>
          <p:cNvPr id="333" name="Google Shape;333;p69"/>
          <p:cNvPicPr preferRelativeResize="0"/>
          <p:nvPr/>
        </p:nvPicPr>
        <p:blipFill rotWithShape="1">
          <a:blip r:embed="rId4">
            <a:alphaModFix/>
          </a:blip>
          <a:srcRect b="1594" l="0" r="0" t="0"/>
          <a:stretch/>
        </p:blipFill>
        <p:spPr>
          <a:xfrm>
            <a:off x="404775" y="309050"/>
            <a:ext cx="6291349" cy="4643125"/>
          </a:xfrm>
          <a:prstGeom prst="rect">
            <a:avLst/>
          </a:prstGeom>
          <a:noFill/>
          <a:ln>
            <a:noFill/>
          </a:ln>
        </p:spPr>
      </p:pic>
      <p:sp>
        <p:nvSpPr>
          <p:cNvPr id="334" name="Google Shape;334;p69"/>
          <p:cNvSpPr/>
          <p:nvPr/>
        </p:nvSpPr>
        <p:spPr>
          <a:xfrm>
            <a:off x="6391275" y="1355561"/>
            <a:ext cx="2432400" cy="2432400"/>
          </a:xfrm>
          <a:prstGeom prst="rect">
            <a:avLst/>
          </a:prstGeom>
          <a:solidFill>
            <a:schemeClr val="accent1"/>
          </a:solidFill>
          <a:ln>
            <a:noFill/>
          </a:ln>
        </p:spPr>
        <p:txBody>
          <a:bodyPr anchorCtr="0" anchor="ctr" bIns="216000" lIns="324000" spcFirstLastPara="1" rIns="324000" wrap="square" tIns="216000">
            <a:noAutofit/>
          </a:bodyPr>
          <a:lstStyle/>
          <a:p>
            <a:pPr indent="0" lvl="0" marL="0" marR="0" rtl="0" algn="l">
              <a:lnSpc>
                <a:spcPct val="120000"/>
              </a:lnSpc>
              <a:spcBef>
                <a:spcPts val="0"/>
              </a:spcBef>
              <a:spcAft>
                <a:spcPts val="0"/>
              </a:spcAft>
              <a:buNone/>
            </a:pPr>
            <a:r>
              <a:rPr b="1" lang="en" sz="2200">
                <a:solidFill>
                  <a:schemeClr val="lt1"/>
                </a:solidFill>
                <a:latin typeface="Century Gothic"/>
                <a:ea typeface="Century Gothic"/>
                <a:cs typeface="Century Gothic"/>
                <a:sym typeface="Century Gothic"/>
              </a:rPr>
              <a:t>This is California in the future.</a:t>
            </a:r>
            <a:endParaRPr b="1" sz="2200">
              <a:solidFill>
                <a:schemeClr val="lt1"/>
              </a:solidFill>
              <a:latin typeface="Century Gothic"/>
              <a:ea typeface="Century Gothic"/>
              <a:cs typeface="Century Gothic"/>
              <a:sym typeface="Century Gothic"/>
            </a:endParaRPr>
          </a:p>
        </p:txBody>
      </p:sp>
      <p:sp>
        <p:nvSpPr>
          <p:cNvPr id="335" name="Google Shape;335;p69"/>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4</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39" name="Shape 339"/>
        <p:cNvGrpSpPr/>
        <p:nvPr/>
      </p:nvGrpSpPr>
      <p:grpSpPr>
        <a:xfrm>
          <a:off x="0" y="0"/>
          <a:ext cx="0" cy="0"/>
          <a:chOff x="0" y="0"/>
          <a:chExt cx="0" cy="0"/>
        </a:xfrm>
      </p:grpSpPr>
      <p:sp>
        <p:nvSpPr>
          <p:cNvPr id="340" name="Google Shape;340;p70"/>
          <p:cNvSpPr txBox="1"/>
          <p:nvPr/>
        </p:nvSpPr>
        <p:spPr>
          <a:xfrm>
            <a:off x="1414500" y="1963500"/>
            <a:ext cx="6315000" cy="12165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But we’re not there yet.</a:t>
            </a:r>
            <a:r>
              <a:rPr lang="en" sz="2400">
                <a:solidFill>
                  <a:schemeClr val="lt1"/>
                </a:solidFill>
                <a:latin typeface="Quattrocento Sans"/>
                <a:ea typeface="Quattrocento Sans"/>
                <a:cs typeface="Quattrocento Sans"/>
                <a:sym typeface="Quattrocento Sans"/>
              </a:rPr>
              <a:t> </a:t>
            </a:r>
            <a:r>
              <a:rPr lang="en" sz="2400">
                <a:solidFill>
                  <a:schemeClr val="accent1"/>
                </a:solidFill>
                <a:latin typeface="Quattrocento Sans"/>
                <a:ea typeface="Quattrocento Sans"/>
                <a:cs typeface="Quattrocento Sans"/>
                <a:sym typeface="Quattrocento Sans"/>
              </a:rPr>
              <a:t>Investments in clean technology will be necessary.</a:t>
            </a:r>
            <a:endParaRPr b="0" i="0" sz="2400" u="none" cap="none" strike="noStrike">
              <a:solidFill>
                <a:schemeClr val="accent1"/>
              </a:solidFill>
              <a:latin typeface="Quattrocento Sans"/>
              <a:ea typeface="Quattrocento Sans"/>
              <a:cs typeface="Quattrocento Sans"/>
              <a:sym typeface="Quattrocento Sans"/>
            </a:endParaRPr>
          </a:p>
        </p:txBody>
      </p:sp>
      <p:sp>
        <p:nvSpPr>
          <p:cNvPr id="341" name="Google Shape;341;p70"/>
          <p:cNvSpPr txBox="1"/>
          <p:nvPr/>
        </p:nvSpPr>
        <p:spPr>
          <a:xfrm>
            <a:off x="1414500" y="1963500"/>
            <a:ext cx="6315000" cy="12165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But we’re not there yet. Investments in clean technology will be necessary.</a:t>
            </a:r>
            <a:endParaRPr b="0" i="0" sz="2400" u="none" cap="none" strike="noStrike">
              <a:solidFill>
                <a:schemeClr val="lt1"/>
              </a:solidFill>
              <a:latin typeface="Quattrocento Sans"/>
              <a:ea typeface="Quattrocento Sans"/>
              <a:cs typeface="Quattrocento Sans"/>
              <a:sym typeface="Quattrocento Sans"/>
            </a:endParaRPr>
          </a:p>
        </p:txBody>
      </p:sp>
      <p:sp>
        <p:nvSpPr>
          <p:cNvPr id="342" name="Google Shape;342;p70"/>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Quattrocento Sans"/>
                <a:ea typeface="Quattrocento Sans"/>
                <a:cs typeface="Quattrocento Sans"/>
                <a:sym typeface="Quattrocento Sans"/>
              </a:rPr>
              <a:t>5</a:t>
            </a:r>
            <a:r>
              <a:rPr lang="en" sz="800">
                <a:solidFill>
                  <a:schemeClr val="lt1"/>
                </a:solidFill>
                <a:latin typeface="Quattrocento Sans"/>
                <a:ea typeface="Quattrocento Sans"/>
                <a:cs typeface="Quattrocento Sans"/>
                <a:sym typeface="Quattrocento Sans"/>
              </a:rPr>
              <a:t>.</a:t>
            </a:r>
            <a:endParaRPr sz="800">
              <a:solidFill>
                <a:schemeClr val="lt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71"/>
          <p:cNvSpPr/>
          <p:nvPr/>
        </p:nvSpPr>
        <p:spPr>
          <a:xfrm>
            <a:off x="1" y="-1"/>
            <a:ext cx="4572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48" name="Google Shape;348;p71"/>
          <p:cNvSpPr txBox="1"/>
          <p:nvPr/>
        </p:nvSpPr>
        <p:spPr>
          <a:xfrm>
            <a:off x="1007275" y="2154900"/>
            <a:ext cx="2758800" cy="11565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lang="en" sz="2400">
                <a:solidFill>
                  <a:schemeClr val="lt1"/>
                </a:solidFill>
                <a:latin typeface="Quattrocento Sans"/>
                <a:ea typeface="Quattrocento Sans"/>
                <a:cs typeface="Quattrocento Sans"/>
                <a:sym typeface="Quattrocento Sans"/>
              </a:rPr>
              <a:t>Why investing in </a:t>
            </a:r>
            <a:r>
              <a:rPr lang="en" sz="2400">
                <a:solidFill>
                  <a:schemeClr val="accent1"/>
                </a:solidFill>
                <a:latin typeface="Quattrocento Sans"/>
                <a:ea typeface="Quattrocento Sans"/>
                <a:cs typeface="Quattrocento Sans"/>
                <a:sym typeface="Quattrocento Sans"/>
              </a:rPr>
              <a:t>heavy-duty trucks </a:t>
            </a:r>
            <a:r>
              <a:rPr lang="en" sz="2400">
                <a:solidFill>
                  <a:schemeClr val="lt1"/>
                </a:solidFill>
                <a:latin typeface="Quattrocento Sans"/>
                <a:ea typeface="Quattrocento Sans"/>
                <a:cs typeface="Quattrocento Sans"/>
                <a:sym typeface="Quattrocento Sans"/>
              </a:rPr>
              <a:t>makes sense.</a:t>
            </a:r>
            <a:endParaRPr sz="2400">
              <a:solidFill>
                <a:schemeClr val="lt1"/>
              </a:solidFill>
              <a:latin typeface="Quattrocento Sans"/>
              <a:ea typeface="Quattrocento Sans"/>
              <a:cs typeface="Quattrocento Sans"/>
              <a:sym typeface="Quattrocento Sans"/>
            </a:endParaRPr>
          </a:p>
        </p:txBody>
      </p:sp>
      <p:sp>
        <p:nvSpPr>
          <p:cNvPr id="349" name="Google Shape;349;p71"/>
          <p:cNvSpPr txBox="1"/>
          <p:nvPr/>
        </p:nvSpPr>
        <p:spPr>
          <a:xfrm>
            <a:off x="4974775" y="1688375"/>
            <a:ext cx="2758800" cy="897000"/>
          </a:xfrm>
          <a:prstGeom prst="rect">
            <a:avLst/>
          </a:prstGeom>
          <a:noFill/>
          <a:ln>
            <a:noFill/>
          </a:ln>
        </p:spPr>
        <p:txBody>
          <a:bodyPr anchorCtr="0" anchor="t" bIns="0" lIns="0" spcFirstLastPara="1" rIns="68575" wrap="square" tIns="0">
            <a:noAutofit/>
          </a:bodyPr>
          <a:lstStyle/>
          <a:p>
            <a:pPr indent="-285750" lvl="0" marL="457200" marR="0" rtl="0" algn="l">
              <a:lnSpc>
                <a:spcPct val="125000"/>
              </a:lnSpc>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90% of heavy-duty trucks are owned by trucking companies, not drivers</a:t>
            </a:r>
            <a:endParaRPr sz="900">
              <a:solidFill>
                <a:schemeClr val="dk1"/>
              </a:solidFill>
              <a:latin typeface="Quattrocento Sans"/>
              <a:ea typeface="Quattrocento Sans"/>
              <a:cs typeface="Quattrocento Sans"/>
              <a:sym typeface="Quattrocento Sans"/>
            </a:endParaRPr>
          </a:p>
          <a:p>
            <a:pPr indent="-285750" lvl="0" marL="457200" marR="0" rtl="0" algn="l">
              <a:lnSpc>
                <a:spcPct val="125000"/>
              </a:lnSpc>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Trucking companies are more able to invest in new technology.</a:t>
            </a:r>
            <a:endParaRPr sz="9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p:txBody>
      </p:sp>
      <p:sp>
        <p:nvSpPr>
          <p:cNvPr id="350" name="Google Shape;350;p71"/>
          <p:cNvSpPr txBox="1"/>
          <p:nvPr/>
        </p:nvSpPr>
        <p:spPr>
          <a:xfrm>
            <a:off x="4974775" y="1389025"/>
            <a:ext cx="1618200" cy="150900"/>
          </a:xfrm>
          <a:prstGeom prst="rect">
            <a:avLst/>
          </a:prstGeom>
          <a:noFill/>
          <a:ln>
            <a:noFill/>
          </a:ln>
        </p:spPr>
        <p:txBody>
          <a:bodyPr anchorCtr="0" anchor="b" bIns="0" lIns="0" spcFirstLastPara="1" rIns="68575" wrap="square" tIns="0">
            <a:noAutofit/>
          </a:bodyPr>
          <a:lstStyle/>
          <a:p>
            <a:pPr indent="0" lvl="0" marL="0" marR="0" rtl="0" algn="l">
              <a:lnSpc>
                <a:spcPct val="120000"/>
              </a:lnSpc>
              <a:spcBef>
                <a:spcPts val="0"/>
              </a:spcBef>
              <a:spcAft>
                <a:spcPts val="0"/>
              </a:spcAft>
              <a:buNone/>
            </a:pPr>
            <a:r>
              <a:rPr lang="en" sz="900">
                <a:solidFill>
                  <a:schemeClr val="accent1"/>
                </a:solidFill>
                <a:latin typeface="Quattrocento Sans"/>
                <a:ea typeface="Quattrocento Sans"/>
                <a:cs typeface="Quattrocento Sans"/>
                <a:sym typeface="Quattrocento Sans"/>
              </a:rPr>
              <a:t>HEAVY-DUTY TRUCK FLEETS</a:t>
            </a:r>
            <a:endParaRPr sz="900">
              <a:solidFill>
                <a:schemeClr val="accent1"/>
              </a:solidFill>
              <a:latin typeface="Quattrocento Sans"/>
              <a:ea typeface="Quattrocento Sans"/>
              <a:cs typeface="Quattrocento Sans"/>
              <a:sym typeface="Quattrocento Sans"/>
            </a:endParaRPr>
          </a:p>
        </p:txBody>
      </p:sp>
      <p:sp>
        <p:nvSpPr>
          <p:cNvPr id="351" name="Google Shape;351;p71"/>
          <p:cNvSpPr txBox="1"/>
          <p:nvPr/>
        </p:nvSpPr>
        <p:spPr>
          <a:xfrm>
            <a:off x="4974775" y="3104075"/>
            <a:ext cx="2722200" cy="897000"/>
          </a:xfrm>
          <a:prstGeom prst="rect">
            <a:avLst/>
          </a:prstGeom>
          <a:noFill/>
          <a:ln>
            <a:noFill/>
          </a:ln>
        </p:spPr>
        <p:txBody>
          <a:bodyPr anchorCtr="0" anchor="t" bIns="0" lIns="0" spcFirstLastPara="1" rIns="68575" wrap="square" tIns="0">
            <a:noAutofit/>
          </a:bodyPr>
          <a:lstStyle/>
          <a:p>
            <a:pPr indent="0" lvl="0" marL="0" marR="0" rtl="0" algn="l">
              <a:lnSpc>
                <a:spcPct val="125000"/>
              </a:lnSpc>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285750" lvl="0" marL="457200" marR="0" rtl="0" algn="l">
              <a:lnSpc>
                <a:spcPct val="125000"/>
              </a:lnSpc>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Vehicles are owned by the drivers, not the companies.</a:t>
            </a:r>
            <a:endParaRPr sz="900">
              <a:solidFill>
                <a:schemeClr val="dk1"/>
              </a:solidFill>
              <a:latin typeface="Quattrocento Sans"/>
              <a:ea typeface="Quattrocento Sans"/>
              <a:cs typeface="Quattrocento Sans"/>
              <a:sym typeface="Quattrocento Sans"/>
            </a:endParaRPr>
          </a:p>
          <a:p>
            <a:pPr indent="-285750" lvl="0" marL="457200" marR="0" rtl="0" algn="l">
              <a:lnSpc>
                <a:spcPct val="125000"/>
              </a:lnSpc>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Drivers are less able to invest in new technology.</a:t>
            </a:r>
            <a:endParaRPr sz="900">
              <a:solidFill>
                <a:schemeClr val="dk1"/>
              </a:solidFill>
              <a:latin typeface="Quattrocento Sans"/>
              <a:ea typeface="Quattrocento Sans"/>
              <a:cs typeface="Quattrocento Sans"/>
              <a:sym typeface="Quattrocento Sans"/>
            </a:endParaRPr>
          </a:p>
        </p:txBody>
      </p:sp>
      <p:sp>
        <p:nvSpPr>
          <p:cNvPr id="352" name="Google Shape;352;p71"/>
          <p:cNvSpPr txBox="1"/>
          <p:nvPr/>
        </p:nvSpPr>
        <p:spPr>
          <a:xfrm>
            <a:off x="4974772" y="2880918"/>
            <a:ext cx="1357500" cy="150900"/>
          </a:xfrm>
          <a:prstGeom prst="rect">
            <a:avLst/>
          </a:prstGeom>
          <a:noFill/>
          <a:ln>
            <a:noFill/>
          </a:ln>
        </p:spPr>
        <p:txBody>
          <a:bodyPr anchorCtr="0" anchor="b" bIns="0" lIns="0" spcFirstLastPara="1" rIns="68575" wrap="square" tIns="0">
            <a:noAutofit/>
          </a:bodyPr>
          <a:lstStyle/>
          <a:p>
            <a:pPr indent="0" lvl="0" marL="0" marR="0" rtl="0" algn="l">
              <a:lnSpc>
                <a:spcPct val="120000"/>
              </a:lnSpc>
              <a:spcBef>
                <a:spcPts val="0"/>
              </a:spcBef>
              <a:spcAft>
                <a:spcPts val="0"/>
              </a:spcAft>
              <a:buNone/>
            </a:pPr>
            <a:r>
              <a:rPr lang="en" sz="900">
                <a:solidFill>
                  <a:schemeClr val="accent1"/>
                </a:solidFill>
                <a:latin typeface="Quattrocento Sans"/>
                <a:ea typeface="Quattrocento Sans"/>
                <a:cs typeface="Quattrocento Sans"/>
                <a:sym typeface="Quattrocento Sans"/>
              </a:rPr>
              <a:t>RIDE-SHARING FLEETS</a:t>
            </a:r>
            <a:endParaRPr sz="900">
              <a:solidFill>
                <a:schemeClr val="accent1"/>
              </a:solidFill>
              <a:latin typeface="Quattrocento Sans"/>
              <a:ea typeface="Quattrocento Sans"/>
              <a:cs typeface="Quattrocento Sans"/>
              <a:sym typeface="Quattrocento Sans"/>
            </a:endParaRPr>
          </a:p>
        </p:txBody>
      </p:sp>
      <p:sp>
        <p:nvSpPr>
          <p:cNvPr id="353" name="Google Shape;353;p71"/>
          <p:cNvSpPr txBox="1"/>
          <p:nvPr/>
        </p:nvSpPr>
        <p:spPr>
          <a:xfrm>
            <a:off x="6089200" y="4859000"/>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https://www.ooida.com/MediaCenter/trucking-facts.asp</a:t>
            </a:r>
            <a:endParaRPr sz="800">
              <a:latin typeface="Quattrocento Sans"/>
              <a:ea typeface="Quattrocento Sans"/>
              <a:cs typeface="Quattrocento Sans"/>
              <a:sym typeface="Quattrocento Sans"/>
            </a:endParaRPr>
          </a:p>
        </p:txBody>
      </p:sp>
      <p:sp>
        <p:nvSpPr>
          <p:cNvPr id="354" name="Google Shape;354;p71"/>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Quattrocento Sans"/>
                <a:ea typeface="Quattrocento Sans"/>
                <a:cs typeface="Quattrocento Sans"/>
                <a:sym typeface="Quattrocento Sans"/>
              </a:rPr>
              <a:t>6</a:t>
            </a:r>
            <a:r>
              <a:rPr lang="en" sz="800">
                <a:latin typeface="Quattrocento Sans"/>
                <a:ea typeface="Quattrocento Sans"/>
                <a:cs typeface="Quattrocento Sans"/>
                <a:sym typeface="Quattrocento Sans"/>
              </a:rPr>
              <a:t>.</a:t>
            </a:r>
            <a:endParaRPr sz="800">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72"/>
          <p:cNvSpPr/>
          <p:nvPr/>
        </p:nvSpPr>
        <p:spPr>
          <a:xfrm>
            <a:off x="0" y="0"/>
            <a:ext cx="9144000" cy="226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360" name="Google Shape;360;p72"/>
          <p:cNvSpPr/>
          <p:nvPr/>
        </p:nvSpPr>
        <p:spPr>
          <a:xfrm>
            <a:off x="6468035" y="-1"/>
            <a:ext cx="2676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361" name="Google Shape;361;p72"/>
          <p:cNvSpPr txBox="1"/>
          <p:nvPr/>
        </p:nvSpPr>
        <p:spPr>
          <a:xfrm>
            <a:off x="550072" y="719200"/>
            <a:ext cx="4461000" cy="905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FFFF"/>
              </a:buClr>
              <a:buSzPts val="2700"/>
              <a:buFont typeface="Quattrocento Sans"/>
              <a:buNone/>
            </a:pPr>
            <a:r>
              <a:rPr lang="en" sz="2700">
                <a:solidFill>
                  <a:schemeClr val="lt1"/>
                </a:solidFill>
                <a:latin typeface="Quattrocento Sans"/>
                <a:ea typeface="Quattrocento Sans"/>
                <a:cs typeface="Quattrocento Sans"/>
                <a:sym typeface="Quattrocento Sans"/>
              </a:rPr>
              <a:t>Battery electric trucks are not the solution.</a:t>
            </a:r>
            <a:endParaRPr i="0" sz="2700" u="none" cap="none" strike="noStrike">
              <a:solidFill>
                <a:schemeClr val="lt1"/>
              </a:solidFill>
              <a:latin typeface="Quattrocento Sans"/>
              <a:ea typeface="Quattrocento Sans"/>
              <a:cs typeface="Quattrocento Sans"/>
              <a:sym typeface="Quattrocento Sans"/>
            </a:endParaRPr>
          </a:p>
        </p:txBody>
      </p:sp>
      <p:sp>
        <p:nvSpPr>
          <p:cNvPr id="362" name="Google Shape;362;p72"/>
          <p:cNvSpPr txBox="1"/>
          <p:nvPr/>
        </p:nvSpPr>
        <p:spPr>
          <a:xfrm>
            <a:off x="642475" y="3084738"/>
            <a:ext cx="1675500" cy="230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Quattrocento Sans"/>
              <a:buNone/>
            </a:pPr>
            <a:r>
              <a:rPr lang="en" sz="1500">
                <a:solidFill>
                  <a:schemeClr val="dk1"/>
                </a:solidFill>
                <a:latin typeface="Quattrocento Sans"/>
                <a:ea typeface="Quattrocento Sans"/>
                <a:cs typeface="Quattrocento Sans"/>
                <a:sym typeface="Quattrocento Sans"/>
              </a:rPr>
              <a:t>Long charging times and larger fleets</a:t>
            </a:r>
            <a:endParaRPr b="0" i="0" sz="1500" u="none" cap="none" strike="noStrike">
              <a:solidFill>
                <a:schemeClr val="dk1"/>
              </a:solidFill>
              <a:latin typeface="Quattrocento Sans"/>
              <a:ea typeface="Quattrocento Sans"/>
              <a:cs typeface="Quattrocento Sans"/>
              <a:sym typeface="Quattrocento Sans"/>
            </a:endParaRPr>
          </a:p>
        </p:txBody>
      </p:sp>
      <p:sp>
        <p:nvSpPr>
          <p:cNvPr id="363" name="Google Shape;363;p72"/>
          <p:cNvSpPr txBox="1"/>
          <p:nvPr/>
        </p:nvSpPr>
        <p:spPr>
          <a:xfrm>
            <a:off x="640575" y="3458125"/>
            <a:ext cx="1620000" cy="1040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BEV trucks required large batteries (600 — 960 kWh) and have long </a:t>
            </a:r>
            <a:r>
              <a:rPr lang="en" sz="900">
                <a:solidFill>
                  <a:schemeClr val="dk1"/>
                </a:solidFill>
                <a:latin typeface="Quattrocento Sans"/>
                <a:ea typeface="Quattrocento Sans"/>
                <a:cs typeface="Quattrocento Sans"/>
                <a:sym typeface="Quattrocento Sans"/>
              </a:rPr>
              <a:t>charging</a:t>
            </a:r>
            <a:r>
              <a:rPr lang="en" sz="900">
                <a:solidFill>
                  <a:schemeClr val="dk1"/>
                </a:solidFill>
                <a:latin typeface="Quattrocento Sans"/>
                <a:ea typeface="Quattrocento Sans"/>
                <a:cs typeface="Quattrocento Sans"/>
                <a:sym typeface="Quattrocento Sans"/>
              </a:rPr>
              <a:t> times, necessitating increased fleet size.</a:t>
            </a:r>
            <a:endParaRPr sz="900">
              <a:solidFill>
                <a:schemeClr val="dk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100"/>
          </a:p>
        </p:txBody>
      </p:sp>
      <p:pic>
        <p:nvPicPr>
          <p:cNvPr id="364" name="Google Shape;364;p72"/>
          <p:cNvPicPr preferRelativeResize="0"/>
          <p:nvPr/>
        </p:nvPicPr>
        <p:blipFill rotWithShape="1">
          <a:blip r:embed="rId3">
            <a:alphaModFix/>
          </a:blip>
          <a:srcRect b="0" l="13385" r="34851" t="0"/>
          <a:stretch/>
        </p:blipFill>
        <p:spPr>
          <a:xfrm>
            <a:off x="6468000" y="0"/>
            <a:ext cx="2675999" cy="5143500"/>
          </a:xfrm>
          <a:prstGeom prst="rect">
            <a:avLst/>
          </a:prstGeom>
          <a:noFill/>
          <a:ln>
            <a:noFill/>
          </a:ln>
        </p:spPr>
      </p:pic>
      <p:sp>
        <p:nvSpPr>
          <p:cNvPr id="365" name="Google Shape;365;p72"/>
          <p:cNvSpPr txBox="1"/>
          <p:nvPr/>
        </p:nvSpPr>
        <p:spPr>
          <a:xfrm>
            <a:off x="3475746" y="2942199"/>
            <a:ext cx="1620000" cy="230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Quattrocento Sans"/>
              <a:buNone/>
            </a:pPr>
            <a:r>
              <a:rPr lang="en" sz="1500">
                <a:solidFill>
                  <a:schemeClr val="dk1"/>
                </a:solidFill>
                <a:latin typeface="Quattrocento Sans"/>
                <a:ea typeface="Quattrocento Sans"/>
                <a:cs typeface="Quattrocento Sans"/>
                <a:sym typeface="Quattrocento Sans"/>
              </a:rPr>
              <a:t>Reduced p</a:t>
            </a:r>
            <a:r>
              <a:rPr lang="en" sz="1500">
                <a:solidFill>
                  <a:schemeClr val="dk1"/>
                </a:solidFill>
                <a:latin typeface="Quattrocento Sans"/>
                <a:ea typeface="Quattrocento Sans"/>
                <a:cs typeface="Quattrocento Sans"/>
                <a:sym typeface="Quattrocento Sans"/>
              </a:rPr>
              <a:t>ayload</a:t>
            </a:r>
            <a:endParaRPr b="0" i="0" sz="1500" u="none" cap="none" strike="noStrike">
              <a:solidFill>
                <a:schemeClr val="dk1"/>
              </a:solidFill>
              <a:latin typeface="Quattrocento Sans"/>
              <a:ea typeface="Quattrocento Sans"/>
              <a:cs typeface="Quattrocento Sans"/>
              <a:sym typeface="Quattrocento Sans"/>
            </a:endParaRPr>
          </a:p>
        </p:txBody>
      </p:sp>
      <p:sp>
        <p:nvSpPr>
          <p:cNvPr id="366" name="Google Shape;366;p72"/>
          <p:cNvSpPr txBox="1"/>
          <p:nvPr/>
        </p:nvSpPr>
        <p:spPr>
          <a:xfrm>
            <a:off x="3473849" y="3315582"/>
            <a:ext cx="1446300" cy="1040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900">
                <a:solidFill>
                  <a:schemeClr val="dk1"/>
                </a:solidFill>
                <a:latin typeface="Quattrocento Sans"/>
                <a:ea typeface="Quattrocento Sans"/>
                <a:cs typeface="Quattrocento Sans"/>
                <a:sym typeface="Quattrocento Sans"/>
              </a:rPr>
              <a:t>Heavy batteries in BEV trucks result in a reduced payload capacity of approximately 19%.</a:t>
            </a:r>
            <a:endParaRPr sz="900">
              <a:solidFill>
                <a:schemeClr val="dk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100"/>
          </a:p>
        </p:txBody>
      </p:sp>
      <p:sp>
        <p:nvSpPr>
          <p:cNvPr id="367" name="Google Shape;367;p72"/>
          <p:cNvSpPr txBox="1"/>
          <p:nvPr/>
        </p:nvSpPr>
        <p:spPr>
          <a:xfrm>
            <a:off x="1746600" y="4821600"/>
            <a:ext cx="4721400" cy="32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Path to hydrogen competitiveness. A cost perspective, Hydrogen Council &amp; https://www.fch.europa.eu</a:t>
            </a:r>
            <a:endParaRPr sz="800">
              <a:latin typeface="Quattrocento Sans"/>
              <a:ea typeface="Quattrocento Sans"/>
              <a:cs typeface="Quattrocento Sans"/>
              <a:sym typeface="Quattrocento Sans"/>
            </a:endParaRPr>
          </a:p>
          <a:p>
            <a:pPr indent="0" lvl="0" marL="0" rtl="0" algn="l">
              <a:spcBef>
                <a:spcPts val="0"/>
              </a:spcBef>
              <a:spcAft>
                <a:spcPts val="0"/>
              </a:spcAft>
              <a:buNone/>
            </a:pPr>
            <a:r>
              <a:t/>
            </a:r>
            <a:endParaRPr sz="800">
              <a:latin typeface="Quattrocento Sans"/>
              <a:ea typeface="Quattrocento Sans"/>
              <a:cs typeface="Quattrocento Sans"/>
              <a:sym typeface="Quattrocento Sans"/>
            </a:endParaRPr>
          </a:p>
          <a:p>
            <a:pPr indent="0" lvl="0" marL="0" rtl="0" algn="l">
              <a:spcBef>
                <a:spcPts val="0"/>
              </a:spcBef>
              <a:spcAft>
                <a:spcPts val="0"/>
              </a:spcAft>
              <a:buNone/>
            </a:pPr>
            <a:r>
              <a:t/>
            </a:r>
            <a:endParaRPr sz="800">
              <a:latin typeface="Quattrocento Sans"/>
              <a:ea typeface="Quattrocento Sans"/>
              <a:cs typeface="Quattrocento Sans"/>
              <a:sym typeface="Quattrocento Sans"/>
            </a:endParaRPr>
          </a:p>
        </p:txBody>
      </p:sp>
      <p:sp>
        <p:nvSpPr>
          <p:cNvPr id="368" name="Google Shape;368;p72"/>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Quattrocento Sans"/>
                <a:ea typeface="Quattrocento Sans"/>
                <a:cs typeface="Quattrocento Sans"/>
                <a:sym typeface="Quattrocento Sans"/>
              </a:rPr>
              <a:t>7.</a:t>
            </a:r>
            <a:endParaRPr sz="8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73"/>
          <p:cNvPicPr preferRelativeResize="0"/>
          <p:nvPr/>
        </p:nvPicPr>
        <p:blipFill rotWithShape="1">
          <a:blip r:embed="rId3">
            <a:alphaModFix/>
          </a:blip>
          <a:srcRect b="0" l="2157" r="3636" t="0"/>
          <a:stretch/>
        </p:blipFill>
        <p:spPr>
          <a:xfrm>
            <a:off x="0" y="0"/>
            <a:ext cx="9144000" cy="5143500"/>
          </a:xfrm>
          <a:prstGeom prst="rect">
            <a:avLst/>
          </a:prstGeom>
          <a:noFill/>
          <a:ln>
            <a:noFill/>
          </a:ln>
        </p:spPr>
      </p:pic>
      <p:sp>
        <p:nvSpPr>
          <p:cNvPr id="374" name="Google Shape;374;p73"/>
          <p:cNvSpPr/>
          <p:nvPr/>
        </p:nvSpPr>
        <p:spPr>
          <a:xfrm>
            <a:off x="1191" y="-7"/>
            <a:ext cx="9141600" cy="5154900"/>
          </a:xfrm>
          <a:prstGeom prst="rect">
            <a:avLst/>
          </a:prstGeom>
          <a:gradFill>
            <a:gsLst>
              <a:gs pos="0">
                <a:srgbClr val="000000">
                  <a:alpha val="62745"/>
                </a:srgbClr>
              </a:gs>
              <a:gs pos="100000">
                <a:srgbClr val="3B1F4D">
                  <a:alpha val="62745"/>
                </a:srgbClr>
              </a:gs>
            </a:gsLst>
            <a:lin ang="371964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700" u="none" cap="none" strike="noStrike">
              <a:solidFill>
                <a:srgbClr val="FFFFFF"/>
              </a:solidFill>
              <a:latin typeface="Libre Baskerville"/>
              <a:ea typeface="Libre Baskerville"/>
              <a:cs typeface="Libre Baskerville"/>
              <a:sym typeface="Libre Baskerville"/>
            </a:endParaRPr>
          </a:p>
        </p:txBody>
      </p:sp>
      <p:sp>
        <p:nvSpPr>
          <p:cNvPr id="375" name="Google Shape;375;p73"/>
          <p:cNvSpPr txBox="1"/>
          <p:nvPr/>
        </p:nvSpPr>
        <p:spPr>
          <a:xfrm>
            <a:off x="124550" y="1124325"/>
            <a:ext cx="5400900" cy="28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400">
                <a:solidFill>
                  <a:srgbClr val="FBFBFB"/>
                </a:solidFill>
                <a:latin typeface="Century Gothic"/>
                <a:ea typeface="Century Gothic"/>
                <a:cs typeface="Century Gothic"/>
                <a:sym typeface="Century Gothic"/>
              </a:rPr>
              <a:t>Hydrogen Fuel Cell Electric Trucks…</a:t>
            </a:r>
            <a:endParaRPr b="1" sz="3400">
              <a:solidFill>
                <a:srgbClr val="FBFBFB"/>
              </a:solidFill>
              <a:latin typeface="Century Gothic"/>
              <a:ea typeface="Century Gothic"/>
              <a:cs typeface="Century Gothic"/>
              <a:sym typeface="Century Gothic"/>
            </a:endParaRPr>
          </a:p>
          <a:p>
            <a:pPr indent="-400050" lvl="0" marL="628650" rtl="0" algn="l">
              <a:lnSpc>
                <a:spcPct val="115000"/>
              </a:lnSpc>
              <a:spcBef>
                <a:spcPts val="0"/>
              </a:spcBef>
              <a:spcAft>
                <a:spcPts val="0"/>
              </a:spcAft>
              <a:buClr>
                <a:srgbClr val="FBFBFB"/>
              </a:buClr>
              <a:buSzPts val="2700"/>
              <a:buFont typeface="Quattrocento Sans"/>
              <a:buAutoNum type="arabicPeriod"/>
            </a:pPr>
            <a:r>
              <a:rPr b="1" lang="en" sz="2700">
                <a:solidFill>
                  <a:srgbClr val="FBFBFB"/>
                </a:solidFill>
                <a:latin typeface="Quattrocento Sans"/>
                <a:ea typeface="Quattrocento Sans"/>
                <a:cs typeface="Quattrocento Sans"/>
                <a:sym typeface="Quattrocento Sans"/>
              </a:rPr>
              <a:t>Have 99% of the payload capacity of diesel.</a:t>
            </a:r>
            <a:endParaRPr b="1" sz="2700">
              <a:solidFill>
                <a:srgbClr val="FBFBFB"/>
              </a:solidFill>
              <a:latin typeface="Quattrocento Sans"/>
              <a:ea typeface="Quattrocento Sans"/>
              <a:cs typeface="Quattrocento Sans"/>
              <a:sym typeface="Quattrocento Sans"/>
            </a:endParaRPr>
          </a:p>
          <a:p>
            <a:pPr indent="-400050" lvl="0" marL="628650" rtl="0" algn="l">
              <a:lnSpc>
                <a:spcPct val="115000"/>
              </a:lnSpc>
              <a:spcBef>
                <a:spcPts val="0"/>
              </a:spcBef>
              <a:spcAft>
                <a:spcPts val="0"/>
              </a:spcAft>
              <a:buClr>
                <a:srgbClr val="FBFBFB"/>
              </a:buClr>
              <a:buSzPts val="2700"/>
              <a:buFont typeface="Quattrocento Sans"/>
              <a:buAutoNum type="arabicPeriod"/>
            </a:pPr>
            <a:r>
              <a:rPr b="1" lang="en" sz="2700">
                <a:solidFill>
                  <a:srgbClr val="FBFBFB"/>
                </a:solidFill>
                <a:latin typeface="Quattrocento Sans"/>
                <a:ea typeface="Quattrocento Sans"/>
                <a:cs typeface="Quattrocento Sans"/>
                <a:sym typeface="Quattrocento Sans"/>
              </a:rPr>
              <a:t>Refuel at the pump, like diesel</a:t>
            </a:r>
            <a:endParaRPr b="1" sz="2700">
              <a:solidFill>
                <a:srgbClr val="FBFBFB"/>
              </a:solidFill>
              <a:latin typeface="Quattrocento Sans"/>
              <a:ea typeface="Quattrocento Sans"/>
              <a:cs typeface="Quattrocento Sans"/>
              <a:sym typeface="Quattrocento Sans"/>
            </a:endParaRPr>
          </a:p>
          <a:p>
            <a:pPr indent="-400050" lvl="0" marL="628650" rtl="0" algn="l">
              <a:lnSpc>
                <a:spcPct val="115000"/>
              </a:lnSpc>
              <a:spcBef>
                <a:spcPts val="0"/>
              </a:spcBef>
              <a:spcAft>
                <a:spcPts val="0"/>
              </a:spcAft>
              <a:buClr>
                <a:srgbClr val="FBFBFB"/>
              </a:buClr>
              <a:buSzPts val="2700"/>
              <a:buFont typeface="Quattrocento Sans"/>
              <a:buAutoNum type="arabicPeriod"/>
            </a:pPr>
            <a:r>
              <a:rPr b="1" lang="en" sz="2700">
                <a:solidFill>
                  <a:srgbClr val="FBFBFB"/>
                </a:solidFill>
                <a:latin typeface="Quattrocento Sans"/>
                <a:ea typeface="Quattrocento Sans"/>
                <a:cs typeface="Quattrocento Sans"/>
                <a:sym typeface="Quattrocento Sans"/>
              </a:rPr>
              <a:t>Emit only water vapor</a:t>
            </a:r>
            <a:endParaRPr b="1" sz="2700">
              <a:solidFill>
                <a:srgbClr val="FBFBFB"/>
              </a:solidFill>
              <a:latin typeface="Quattrocento Sans"/>
              <a:ea typeface="Quattrocento Sans"/>
              <a:cs typeface="Quattrocento Sans"/>
              <a:sym typeface="Quattrocento Sans"/>
            </a:endParaRPr>
          </a:p>
        </p:txBody>
      </p:sp>
      <p:sp>
        <p:nvSpPr>
          <p:cNvPr id="376" name="Google Shape;376;p73"/>
          <p:cNvSpPr txBox="1"/>
          <p:nvPr/>
        </p:nvSpPr>
        <p:spPr>
          <a:xfrm>
            <a:off x="8800600" y="139800"/>
            <a:ext cx="301800" cy="1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Quattrocento Sans"/>
                <a:ea typeface="Quattrocento Sans"/>
                <a:cs typeface="Quattrocento Sans"/>
                <a:sym typeface="Quattrocento Sans"/>
              </a:rPr>
              <a:t>8.</a:t>
            </a:r>
            <a:endParaRPr sz="800">
              <a:solidFill>
                <a:srgbClr val="FFFFFF"/>
              </a:solidFill>
              <a:latin typeface="Quattrocento Sans"/>
              <a:ea typeface="Quattrocento Sans"/>
              <a:cs typeface="Quattrocento Sans"/>
              <a:sym typeface="Quattrocento Sans"/>
            </a:endParaRPr>
          </a:p>
        </p:txBody>
      </p:sp>
      <p:sp>
        <p:nvSpPr>
          <p:cNvPr id="377" name="Google Shape;377;p73"/>
          <p:cNvSpPr txBox="1"/>
          <p:nvPr/>
        </p:nvSpPr>
        <p:spPr>
          <a:xfrm>
            <a:off x="6122200" y="4841700"/>
            <a:ext cx="2980200" cy="30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Quattrocento Sans"/>
                <a:ea typeface="Quattrocento Sans"/>
                <a:cs typeface="Quattrocento Sans"/>
                <a:sym typeface="Quattrocento Sans"/>
              </a:rPr>
              <a:t>Path to hydrogen competitiveness: A cost perspective</a:t>
            </a:r>
            <a:endParaRPr sz="1100">
              <a:solidFill>
                <a:schemeClr val="lt1"/>
              </a:solidFill>
              <a:latin typeface="Quattrocento Sans"/>
              <a:ea typeface="Quattrocento Sans"/>
              <a:cs typeface="Quattrocento Sans"/>
              <a:sym typeface="Quattrocento Sans"/>
            </a:endParaRPr>
          </a:p>
        </p:txBody>
      </p:sp>
      <p:sp>
        <p:nvSpPr>
          <p:cNvPr id="378" name="Google Shape;378;p73"/>
          <p:cNvSpPr txBox="1"/>
          <p:nvPr/>
        </p:nvSpPr>
        <p:spPr>
          <a:xfrm>
            <a:off x="7670042" y="4701800"/>
            <a:ext cx="1430400" cy="30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Quattrocento Sans"/>
                <a:ea typeface="Quattrocento Sans"/>
                <a:cs typeface="Quattrocento Sans"/>
                <a:sym typeface="Quattrocento Sans"/>
              </a:rPr>
              <a:t>https://www.fch.europa.eu</a:t>
            </a:r>
            <a:endParaRPr sz="800">
              <a:solidFill>
                <a:schemeClr val="lt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Personnalisé 30">
      <a:dk1>
        <a:srgbClr val="1D1D1D"/>
      </a:dk1>
      <a:lt1>
        <a:srgbClr val="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